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4"/>
  </p:notesMasterIdLst>
  <p:sldIdLst>
    <p:sldId id="256" r:id="rId2"/>
    <p:sldId id="257" r:id="rId3"/>
    <p:sldId id="294" r:id="rId4"/>
    <p:sldId id="258" r:id="rId5"/>
    <p:sldId id="259" r:id="rId6"/>
    <p:sldId id="295" r:id="rId7"/>
    <p:sldId id="296" r:id="rId8"/>
    <p:sldId id="260" r:id="rId9"/>
    <p:sldId id="261" r:id="rId10"/>
    <p:sldId id="301" r:id="rId11"/>
    <p:sldId id="262" r:id="rId12"/>
    <p:sldId id="302" r:id="rId13"/>
    <p:sldId id="263" r:id="rId14"/>
    <p:sldId id="264" r:id="rId15"/>
    <p:sldId id="270" r:id="rId16"/>
    <p:sldId id="297" r:id="rId17"/>
    <p:sldId id="299" r:id="rId18"/>
    <p:sldId id="272" r:id="rId19"/>
    <p:sldId id="300" r:id="rId20"/>
    <p:sldId id="298" r:id="rId21"/>
    <p:sldId id="275" r:id="rId22"/>
    <p:sldId id="276" r:id="rId23"/>
    <p:sldId id="277" r:id="rId24"/>
    <p:sldId id="278" r:id="rId25"/>
    <p:sldId id="279" r:id="rId26"/>
    <p:sldId id="306" r:id="rId27"/>
    <p:sldId id="307" r:id="rId28"/>
    <p:sldId id="303" r:id="rId29"/>
    <p:sldId id="304" r:id="rId30"/>
    <p:sldId id="308" r:id="rId31"/>
    <p:sldId id="305" r:id="rId32"/>
    <p:sldId id="293" r:id="rId33"/>
  </p:sldIdLst>
  <p:sldSz cx="9144000" cy="6858000" type="screen4x3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5"/>
    <p:restoredTop sz="93173"/>
  </p:normalViewPr>
  <p:slideViewPr>
    <p:cSldViewPr snapToGrid="0" snapToObjects="1">
      <p:cViewPr varScale="1">
        <p:scale>
          <a:sx n="149" d="100"/>
          <a:sy n="149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9144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3716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8288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2860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27432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32004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36576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9144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3716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8288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2860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27432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32004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36576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9144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3716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1828800" marR="0" indent="0" algn="ctr" rtl="0">
              <a:spcBef>
                <a:spcPts val="0"/>
              </a:spcBef>
              <a:spcAft>
                <a:spcPts val="0"/>
              </a:spcAft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2860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L="27432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L="32004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L="3657600" marR="0" indent="0" algn="l" rtl="0">
              <a:spcBef>
                <a:spcPts val="0"/>
              </a:spcBef>
              <a:defRPr sz="2000" b="1" i="0" u="none" strike="noStrike" cap="none" baseline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3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en-GB" sz="13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8578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1515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6385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9749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347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</p:spPr>
        <p:txBody>
          <a:bodyPr lIns="95725" tIns="47850" rIns="95725" bIns="4785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1382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98636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8663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GB" sz="13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2411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29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1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</p:spPr>
        <p:txBody>
          <a:bodyPr lIns="95725" tIns="47850" rIns="95725" bIns="4785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72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6305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GB" sz="13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9264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GB" sz="13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6036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057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3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 lang="en-GB" sz="1300" b="0" i="0" u="none" strike="noStrike" cap="none" baseline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  <a:defRPr sz="2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marR="0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marR="0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marR="0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629400" y="6096000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omic Sans MS"/>
              <a:buNone/>
              <a:defRPr sz="1400"/>
            </a:lvl1pPr>
            <a:lvl2pPr marL="457200" indent="0" rtl="0">
              <a:spcBef>
                <a:spcPts val="0"/>
              </a:spcBef>
              <a:buFont typeface="Comic Sans MS"/>
              <a:buNone/>
              <a:defRPr sz="1200"/>
            </a:lvl2pPr>
            <a:lvl3pPr marL="914400" indent="0" rtl="0">
              <a:spcBef>
                <a:spcPts val="0"/>
              </a:spcBef>
              <a:buFont typeface="Comic Sans MS"/>
              <a:buNone/>
              <a:defRPr sz="1000"/>
            </a:lvl3pPr>
            <a:lvl4pPr marL="1371600" indent="0" rtl="0">
              <a:spcBef>
                <a:spcPts val="0"/>
              </a:spcBef>
              <a:buFont typeface="Comic Sans MS"/>
              <a:buNone/>
              <a:defRPr sz="900"/>
            </a:lvl4pPr>
            <a:lvl5pPr marL="1828800" indent="0" rtl="0">
              <a:spcBef>
                <a:spcPts val="0"/>
              </a:spcBef>
              <a:buFont typeface="Comic Sans MS"/>
              <a:buNone/>
              <a:defRPr sz="900"/>
            </a:lvl5pPr>
            <a:lvl6pPr marL="2286000" indent="0" rtl="0">
              <a:spcBef>
                <a:spcPts val="0"/>
              </a:spcBef>
              <a:buFont typeface="Comic Sans MS"/>
              <a:buNone/>
              <a:defRPr sz="900"/>
            </a:lvl6pPr>
            <a:lvl7pPr marL="2743200" indent="0" rtl="0">
              <a:spcBef>
                <a:spcPts val="0"/>
              </a:spcBef>
              <a:buFont typeface="Comic Sans MS"/>
              <a:buNone/>
              <a:defRPr sz="900"/>
            </a:lvl7pPr>
            <a:lvl8pPr marL="3200400" indent="0" rtl="0">
              <a:spcBef>
                <a:spcPts val="0"/>
              </a:spcBef>
              <a:buFont typeface="Comic Sans MS"/>
              <a:buNone/>
              <a:defRPr sz="900"/>
            </a:lvl8pPr>
            <a:lvl9pPr marL="3657600" indent="0" rtl="0">
              <a:spcBef>
                <a:spcPts val="0"/>
              </a:spcBef>
              <a:buFont typeface="Comic Sans MS"/>
              <a:buNone/>
              <a:defRPr sz="9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omic Sans MS"/>
              <a:buNone/>
              <a:defRPr sz="1400"/>
            </a:lvl1pPr>
            <a:lvl2pPr marL="457200" indent="0" rtl="0">
              <a:spcBef>
                <a:spcPts val="0"/>
              </a:spcBef>
              <a:buFont typeface="Comic Sans MS"/>
              <a:buNone/>
              <a:defRPr sz="1200"/>
            </a:lvl2pPr>
            <a:lvl3pPr marL="914400" indent="0" rtl="0">
              <a:spcBef>
                <a:spcPts val="0"/>
              </a:spcBef>
              <a:buFont typeface="Comic Sans MS"/>
              <a:buNone/>
              <a:defRPr sz="1000"/>
            </a:lvl3pPr>
            <a:lvl4pPr marL="1371600" indent="0" rtl="0">
              <a:spcBef>
                <a:spcPts val="0"/>
              </a:spcBef>
              <a:buFont typeface="Comic Sans MS"/>
              <a:buNone/>
              <a:defRPr sz="900"/>
            </a:lvl4pPr>
            <a:lvl5pPr marL="1828800" indent="0" rtl="0">
              <a:spcBef>
                <a:spcPts val="0"/>
              </a:spcBef>
              <a:buFont typeface="Comic Sans MS"/>
              <a:buNone/>
              <a:defRPr sz="900"/>
            </a:lvl5pPr>
            <a:lvl6pPr marL="2286000" indent="0" rtl="0">
              <a:spcBef>
                <a:spcPts val="0"/>
              </a:spcBef>
              <a:buFont typeface="Comic Sans MS"/>
              <a:buNone/>
              <a:defRPr sz="900"/>
            </a:lvl6pPr>
            <a:lvl7pPr marL="2743200" indent="0" rtl="0">
              <a:spcBef>
                <a:spcPts val="0"/>
              </a:spcBef>
              <a:buFont typeface="Comic Sans MS"/>
              <a:buNone/>
              <a:defRPr sz="900"/>
            </a:lvl7pPr>
            <a:lvl8pPr marL="3200400" indent="0" rtl="0">
              <a:spcBef>
                <a:spcPts val="0"/>
              </a:spcBef>
              <a:buFont typeface="Comic Sans MS"/>
              <a:buNone/>
              <a:defRPr sz="900"/>
            </a:lvl8pPr>
            <a:lvl9pPr marL="3657600" indent="0" rtl="0">
              <a:spcBef>
                <a:spcPts val="0"/>
              </a:spcBef>
              <a:buFont typeface="Comic Sans MS"/>
              <a:buNone/>
              <a:defRPr sz="9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 rot="5400000">
            <a:off x="1866900" y="-342899"/>
            <a:ext cx="5486399" cy="861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676774" y="2466975"/>
            <a:ext cx="6324600" cy="2152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95274" y="390525"/>
            <a:ext cx="6324600" cy="6305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8610599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495800" y="1600200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5576887" y="6467475"/>
            <a:ext cx="2895600" cy="287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</a:t>
            </a: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069262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4152899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762500" y="1219200"/>
            <a:ext cx="4152899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57200" y="4038600"/>
            <a:ext cx="8458200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001000" y="63246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715374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28600" y="1371600"/>
            <a:ext cx="8686800" cy="232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228600" y="3848100"/>
            <a:ext cx="8686800" cy="232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de suporte às aulas de Redes de Computadores de J. Legatheaux Martins  –  Copyright DI - FCT/ UNL 	           –  Aplicações Internet  /   </a:t>
            </a: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4000" b="1" cap="none"/>
            </a:lvl1pPr>
            <a:lvl2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omic Sans MS"/>
              <a:buNone/>
              <a:defRPr sz="2000"/>
            </a:lvl1pPr>
            <a:lvl2pPr marL="457200" indent="0" rtl="0">
              <a:spcBef>
                <a:spcPts val="0"/>
              </a:spcBef>
              <a:buFont typeface="Comic Sans MS"/>
              <a:buNone/>
              <a:defRPr sz="1800"/>
            </a:lvl2pPr>
            <a:lvl3pPr marL="914400" indent="0" rtl="0">
              <a:spcBef>
                <a:spcPts val="0"/>
              </a:spcBef>
              <a:buFont typeface="Comic Sans MS"/>
              <a:buNone/>
              <a:defRPr sz="1600"/>
            </a:lvl3pPr>
            <a:lvl4pPr marL="1371600" indent="0" rtl="0">
              <a:spcBef>
                <a:spcPts val="0"/>
              </a:spcBef>
              <a:buFont typeface="Comic Sans MS"/>
              <a:buNone/>
              <a:defRPr sz="1400"/>
            </a:lvl4pPr>
            <a:lvl5pPr marL="1828800" indent="0" rtl="0">
              <a:spcBef>
                <a:spcPts val="0"/>
              </a:spcBef>
              <a:buFont typeface="Comic Sans MS"/>
              <a:buNone/>
              <a:defRPr sz="1400"/>
            </a:lvl5pPr>
            <a:lvl6pPr marL="2286000" indent="0" rtl="0">
              <a:spcBef>
                <a:spcPts val="0"/>
              </a:spcBef>
              <a:buFont typeface="Comic Sans MS"/>
              <a:buNone/>
              <a:defRPr sz="1400"/>
            </a:lvl6pPr>
            <a:lvl7pPr marL="2743200" indent="0" rtl="0">
              <a:spcBef>
                <a:spcPts val="0"/>
              </a:spcBef>
              <a:buFont typeface="Comic Sans MS"/>
              <a:buNone/>
              <a:defRPr sz="1400"/>
            </a:lvl7pPr>
            <a:lvl8pPr marL="3200400" indent="0" rtl="0">
              <a:spcBef>
                <a:spcPts val="0"/>
              </a:spcBef>
              <a:buFont typeface="Comic Sans MS"/>
              <a:buNone/>
              <a:defRPr sz="1400"/>
            </a:lvl8pPr>
            <a:lvl9pPr marL="3657600" indent="0" rtl="0">
              <a:spcBef>
                <a:spcPts val="0"/>
              </a:spcBef>
              <a:buFont typeface="Comic Sans MS"/>
              <a:buNone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rtl="0">
              <a:spcBef>
                <a:spcPts val="0"/>
              </a:spcBef>
              <a:defRPr sz="3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omic Sans MS"/>
              <a:buNone/>
              <a:defRPr sz="2400" b="1"/>
            </a:lvl1pPr>
            <a:lvl2pPr marL="457200" indent="0" rtl="0">
              <a:spcBef>
                <a:spcPts val="0"/>
              </a:spcBef>
              <a:buFont typeface="Comic Sans MS"/>
              <a:buNone/>
              <a:defRPr sz="2000" b="1"/>
            </a:lvl2pPr>
            <a:lvl3pPr marL="914400" indent="0" rtl="0">
              <a:spcBef>
                <a:spcPts val="0"/>
              </a:spcBef>
              <a:buFont typeface="Comic Sans MS"/>
              <a:buNone/>
              <a:defRPr sz="1800" b="1"/>
            </a:lvl3pPr>
            <a:lvl4pPr marL="1371600" indent="0" rtl="0">
              <a:spcBef>
                <a:spcPts val="0"/>
              </a:spcBef>
              <a:buFont typeface="Comic Sans MS"/>
              <a:buNone/>
              <a:defRPr sz="1600" b="1"/>
            </a:lvl4pPr>
            <a:lvl5pPr marL="1828800" indent="0" rtl="0">
              <a:spcBef>
                <a:spcPts val="0"/>
              </a:spcBef>
              <a:buFont typeface="Comic Sans MS"/>
              <a:buNone/>
              <a:defRPr sz="1600" b="1"/>
            </a:lvl5pPr>
            <a:lvl6pPr marL="2286000" indent="0" rtl="0">
              <a:spcBef>
                <a:spcPts val="0"/>
              </a:spcBef>
              <a:buFont typeface="Comic Sans MS"/>
              <a:buNone/>
              <a:defRPr sz="1600" b="1"/>
            </a:lvl6pPr>
            <a:lvl7pPr marL="2743200" indent="0" rtl="0">
              <a:spcBef>
                <a:spcPts val="0"/>
              </a:spcBef>
              <a:buFont typeface="Comic Sans MS"/>
              <a:buNone/>
              <a:defRPr sz="1600" b="1"/>
            </a:lvl7pPr>
            <a:lvl8pPr marL="3200400" indent="0" rtl="0">
              <a:spcBef>
                <a:spcPts val="0"/>
              </a:spcBef>
              <a:buFont typeface="Comic Sans MS"/>
              <a:buNone/>
              <a:defRPr sz="1600" b="1"/>
            </a:lvl8pPr>
            <a:lvl9pPr marL="3657600" indent="0" rtl="0">
              <a:spcBef>
                <a:spcPts val="0"/>
              </a:spcBef>
              <a:buFont typeface="Comic Sans MS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omic Sans MS"/>
              <a:buNone/>
              <a:defRPr sz="2400" b="1"/>
            </a:lvl1pPr>
            <a:lvl2pPr marL="457200" indent="0" rtl="0">
              <a:spcBef>
                <a:spcPts val="0"/>
              </a:spcBef>
              <a:buFont typeface="Comic Sans MS"/>
              <a:buNone/>
              <a:defRPr sz="2000" b="1"/>
            </a:lvl2pPr>
            <a:lvl3pPr marL="914400" indent="0" rtl="0">
              <a:spcBef>
                <a:spcPts val="0"/>
              </a:spcBef>
              <a:buFont typeface="Comic Sans MS"/>
              <a:buNone/>
              <a:defRPr sz="1800" b="1"/>
            </a:lvl3pPr>
            <a:lvl4pPr marL="1371600" indent="0" rtl="0">
              <a:spcBef>
                <a:spcPts val="0"/>
              </a:spcBef>
              <a:buFont typeface="Comic Sans MS"/>
              <a:buNone/>
              <a:defRPr sz="1600" b="1"/>
            </a:lvl4pPr>
            <a:lvl5pPr marL="1828800" indent="0" rtl="0">
              <a:spcBef>
                <a:spcPts val="0"/>
              </a:spcBef>
              <a:buFont typeface="Comic Sans MS"/>
              <a:buNone/>
              <a:defRPr sz="1600" b="1"/>
            </a:lvl5pPr>
            <a:lvl6pPr marL="2286000" indent="0" rtl="0">
              <a:spcBef>
                <a:spcPts val="0"/>
              </a:spcBef>
              <a:buFont typeface="Comic Sans MS"/>
              <a:buNone/>
              <a:defRPr sz="1600" b="1"/>
            </a:lvl6pPr>
            <a:lvl7pPr marL="2743200" indent="0" rtl="0">
              <a:spcBef>
                <a:spcPts val="0"/>
              </a:spcBef>
              <a:buFont typeface="Comic Sans MS"/>
              <a:buNone/>
              <a:defRPr sz="1600" b="1"/>
            </a:lvl7pPr>
            <a:lvl8pPr marL="3200400" indent="0" rtl="0">
              <a:spcBef>
                <a:spcPts val="0"/>
              </a:spcBef>
              <a:buFont typeface="Comic Sans MS"/>
              <a:buNone/>
              <a:defRPr sz="1600" b="1"/>
            </a:lvl8pPr>
            <a:lvl9pPr marL="3657600" indent="0" rtl="0">
              <a:spcBef>
                <a:spcPts val="0"/>
              </a:spcBef>
              <a:buFont typeface="Comic Sans MS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8610599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marR="0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Char char="•"/>
              <a:defRPr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563563" marR="0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Char char="–"/>
              <a:defRPr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1225" marR="0" indent="-1111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258888" marR="0" indent="-115887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5970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0542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5114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29686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425825" marR="0" indent="-98425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Comic Sans MS"/>
              <a:buChar char="•"/>
              <a:defRPr sz="20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735508" y="298938"/>
            <a:ext cx="7772400" cy="37806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/>
            </a:r>
            <a:b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</a:b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Redes de Computadores</a:t>
            </a:r>
            <a:b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</a:b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/>
            </a:r>
            <a:b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</a:br>
            <a:r>
              <a:rPr lang="pt-PT" dirty="0" smtClean="0"/>
              <a:t>Encaminhamento com Base 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em </a:t>
            </a:r>
            <a:r>
              <a:rPr lang="pt-PT" dirty="0" smtClean="0"/>
              <a:t>D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ifusão (</a:t>
            </a:r>
            <a:r>
              <a:rPr lang="pt-PT" sz="3600" b="1" i="1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broadcasting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)</a:t>
            </a:r>
            <a:b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>Parte </a:t>
            </a:r>
            <a:r>
              <a:rPr lang="pt-PT" dirty="0" smtClean="0"/>
              <a:t>1 </a:t>
            </a:r>
            <a:r>
              <a:rPr lang="pt-PT" dirty="0"/>
              <a:t>— Canais </a:t>
            </a:r>
            <a:r>
              <a:rPr lang="pt-PT" dirty="0" smtClean="0"/>
              <a:t>Ethernet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827583" y="4422531"/>
            <a:ext cx="7680325" cy="21748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lang="pt-PT" sz="2400" b="0" i="0" u="none" strike="noStrike" cap="none" baseline="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mic Sans MS"/>
              <a:buNone/>
            </a:pPr>
            <a:r>
              <a:rPr lang="pt-PT" sz="2400" b="0" i="0" u="none" strike="noStrike" cap="none" baseline="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Departamento de Informática da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mic Sans MS"/>
              <a:buNone/>
            </a:pPr>
            <a:r>
              <a:rPr lang="pt-PT" sz="2400" b="0" i="0" u="none" strike="noStrike" cap="none" baseline="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FCT/UNL</a:t>
            </a:r>
            <a:endParaRPr lang="pt-PT" sz="2400" b="0" i="0" u="none" strike="noStrike" cap="none" baseline="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GB" sz="2800" dirty="0" smtClean="0"/>
              <a:t>Canal de </a:t>
            </a:r>
            <a:r>
              <a:rPr lang="en-GB" sz="2800" dirty="0" err="1" smtClean="0"/>
              <a:t>Difusão</a:t>
            </a:r>
            <a:r>
              <a:rPr lang="en-GB" sz="2800" dirty="0" smtClean="0"/>
              <a:t> </a:t>
            </a:r>
            <a:r>
              <a:rPr lang="en-GB" sz="2800" dirty="0" err="1" smtClean="0"/>
              <a:t>em</a:t>
            </a:r>
            <a:r>
              <a:rPr lang="en-GB" sz="2800" dirty="0" smtClean="0"/>
              <a:t> </a:t>
            </a:r>
            <a:r>
              <a:rPr lang="en-GB" sz="2800" i="1" dirty="0" smtClean="0"/>
              <a:t>Bus (old Ethernet)</a:t>
            </a:r>
            <a:endParaRPr lang="en-GB" sz="2800" b="1" i="1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032000"/>
            <a:ext cx="7632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65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3282" y="4589585"/>
            <a:ext cx="2684379" cy="171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 sobre </a:t>
            </a:r>
            <a:r>
              <a:rPr lang="en-GB"/>
              <a:t>C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 </a:t>
            </a:r>
            <a:r>
              <a:rPr lang="en-GB"/>
              <a:t>C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oaxial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1539874" y="3752850"/>
            <a:ext cx="2132013" cy="450850"/>
            <a:chOff x="1103" y="2592"/>
            <a:chExt cx="1343" cy="284"/>
          </a:xfrm>
        </p:grpSpPr>
        <p:cxnSp>
          <p:nvCxnSpPr>
            <p:cNvPr id="129" name="Shape 129"/>
            <p:cNvCxnSpPr/>
            <p:nvPr/>
          </p:nvCxnSpPr>
          <p:spPr>
            <a:xfrm>
              <a:off x="1103" y="2592"/>
              <a:ext cx="134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0" name="Shape 130"/>
            <p:cNvGrpSpPr/>
            <p:nvPr/>
          </p:nvGrpSpPr>
          <p:grpSpPr>
            <a:xfrm>
              <a:off x="1203" y="2592"/>
              <a:ext cx="88" cy="284"/>
              <a:chOff x="1203" y="2592"/>
              <a:chExt cx="88" cy="284"/>
            </a:xfrm>
          </p:grpSpPr>
          <p:grpSp>
            <p:nvGrpSpPr>
              <p:cNvPr id="131" name="Shape 131"/>
              <p:cNvGrpSpPr/>
              <p:nvPr/>
            </p:nvGrpSpPr>
            <p:grpSpPr>
              <a:xfrm>
                <a:off x="1203" y="2739"/>
                <a:ext cx="88" cy="136"/>
                <a:chOff x="1203" y="2739"/>
                <a:chExt cx="88" cy="136"/>
              </a:xfrm>
            </p:grpSpPr>
            <p:sp>
              <p:nvSpPr>
                <p:cNvPr id="132" name="Shape 132"/>
                <p:cNvSpPr/>
                <p:nvPr/>
              </p:nvSpPr>
              <p:spPr>
                <a:xfrm>
                  <a:off x="1203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>
                  <a:off x="1203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34" name="Shape 134"/>
              <p:cNvCxnSpPr/>
              <p:nvPr/>
            </p:nvCxnSpPr>
            <p:spPr>
              <a:xfrm rot="10800000">
                <a:off x="1247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" name="Shape 135"/>
            <p:cNvGrpSpPr/>
            <p:nvPr/>
          </p:nvGrpSpPr>
          <p:grpSpPr>
            <a:xfrm>
              <a:off x="1396" y="2592"/>
              <a:ext cx="88" cy="284"/>
              <a:chOff x="1396" y="2592"/>
              <a:chExt cx="88" cy="284"/>
            </a:xfrm>
          </p:grpSpPr>
          <p:grpSp>
            <p:nvGrpSpPr>
              <p:cNvPr id="136" name="Shape 136"/>
              <p:cNvGrpSpPr/>
              <p:nvPr/>
            </p:nvGrpSpPr>
            <p:grpSpPr>
              <a:xfrm>
                <a:off x="1396" y="2739"/>
                <a:ext cx="88" cy="136"/>
                <a:chOff x="1396" y="2739"/>
                <a:chExt cx="88" cy="136"/>
              </a:xfrm>
            </p:grpSpPr>
            <p:sp>
              <p:nvSpPr>
                <p:cNvPr id="137" name="Shape 137"/>
                <p:cNvSpPr/>
                <p:nvPr/>
              </p:nvSpPr>
              <p:spPr>
                <a:xfrm>
                  <a:off x="1396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38" name="Shape 138"/>
                <p:cNvSpPr/>
                <p:nvPr/>
              </p:nvSpPr>
              <p:spPr>
                <a:xfrm>
                  <a:off x="1396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39" name="Shape 139"/>
              <p:cNvCxnSpPr/>
              <p:nvPr/>
            </p:nvCxnSpPr>
            <p:spPr>
              <a:xfrm rot="10800000">
                <a:off x="1439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" name="Shape 140"/>
            <p:cNvGrpSpPr/>
            <p:nvPr/>
          </p:nvGrpSpPr>
          <p:grpSpPr>
            <a:xfrm>
              <a:off x="1586" y="2592"/>
              <a:ext cx="88" cy="284"/>
              <a:chOff x="1586" y="2592"/>
              <a:chExt cx="88" cy="284"/>
            </a:xfrm>
          </p:grpSpPr>
          <p:grpSp>
            <p:nvGrpSpPr>
              <p:cNvPr id="141" name="Shape 141"/>
              <p:cNvGrpSpPr/>
              <p:nvPr/>
            </p:nvGrpSpPr>
            <p:grpSpPr>
              <a:xfrm>
                <a:off x="1586" y="2739"/>
                <a:ext cx="88" cy="136"/>
                <a:chOff x="1586" y="2739"/>
                <a:chExt cx="88" cy="136"/>
              </a:xfrm>
            </p:grpSpPr>
            <p:sp>
              <p:nvSpPr>
                <p:cNvPr id="142" name="Shape 142"/>
                <p:cNvSpPr/>
                <p:nvPr/>
              </p:nvSpPr>
              <p:spPr>
                <a:xfrm>
                  <a:off x="1586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43" name="Shape 143"/>
                <p:cNvSpPr/>
                <p:nvPr/>
              </p:nvSpPr>
              <p:spPr>
                <a:xfrm>
                  <a:off x="1586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44" name="Shape 144"/>
              <p:cNvCxnSpPr/>
              <p:nvPr/>
            </p:nvCxnSpPr>
            <p:spPr>
              <a:xfrm rot="10800000">
                <a:off x="1630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" name="Shape 145"/>
            <p:cNvGrpSpPr/>
            <p:nvPr/>
          </p:nvGrpSpPr>
          <p:grpSpPr>
            <a:xfrm>
              <a:off x="1779" y="2592"/>
              <a:ext cx="88" cy="284"/>
              <a:chOff x="1779" y="2592"/>
              <a:chExt cx="88" cy="284"/>
            </a:xfrm>
          </p:grpSpPr>
          <p:grpSp>
            <p:nvGrpSpPr>
              <p:cNvPr id="146" name="Shape 146"/>
              <p:cNvGrpSpPr/>
              <p:nvPr/>
            </p:nvGrpSpPr>
            <p:grpSpPr>
              <a:xfrm>
                <a:off x="1779" y="2739"/>
                <a:ext cx="88" cy="136"/>
                <a:chOff x="1779" y="2739"/>
                <a:chExt cx="88" cy="136"/>
              </a:xfrm>
            </p:grpSpPr>
            <p:sp>
              <p:nvSpPr>
                <p:cNvPr id="147" name="Shape 147"/>
                <p:cNvSpPr/>
                <p:nvPr/>
              </p:nvSpPr>
              <p:spPr>
                <a:xfrm>
                  <a:off x="1779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48" name="Shape 148"/>
                <p:cNvSpPr/>
                <p:nvPr/>
              </p:nvSpPr>
              <p:spPr>
                <a:xfrm>
                  <a:off x="1779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49" name="Shape 149"/>
              <p:cNvCxnSpPr/>
              <p:nvPr/>
            </p:nvCxnSpPr>
            <p:spPr>
              <a:xfrm rot="10800000">
                <a:off x="1822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" name="Shape 150"/>
            <p:cNvGrpSpPr/>
            <p:nvPr/>
          </p:nvGrpSpPr>
          <p:grpSpPr>
            <a:xfrm>
              <a:off x="1970" y="2592"/>
              <a:ext cx="88" cy="284"/>
              <a:chOff x="1970" y="2592"/>
              <a:chExt cx="88" cy="284"/>
            </a:xfrm>
          </p:grpSpPr>
          <p:grpSp>
            <p:nvGrpSpPr>
              <p:cNvPr id="151" name="Shape 151"/>
              <p:cNvGrpSpPr/>
              <p:nvPr/>
            </p:nvGrpSpPr>
            <p:grpSpPr>
              <a:xfrm>
                <a:off x="1970" y="2739"/>
                <a:ext cx="88" cy="136"/>
                <a:chOff x="1970" y="2739"/>
                <a:chExt cx="88" cy="136"/>
              </a:xfrm>
            </p:grpSpPr>
            <p:sp>
              <p:nvSpPr>
                <p:cNvPr id="152" name="Shape 152"/>
                <p:cNvSpPr/>
                <p:nvPr/>
              </p:nvSpPr>
              <p:spPr>
                <a:xfrm>
                  <a:off x="1970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53" name="Shape 153"/>
                <p:cNvSpPr/>
                <p:nvPr/>
              </p:nvSpPr>
              <p:spPr>
                <a:xfrm>
                  <a:off x="1970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54" name="Shape 154"/>
              <p:cNvCxnSpPr/>
              <p:nvPr/>
            </p:nvCxnSpPr>
            <p:spPr>
              <a:xfrm rot="10800000">
                <a:off x="2014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" name="Shape 155"/>
            <p:cNvGrpSpPr/>
            <p:nvPr/>
          </p:nvGrpSpPr>
          <p:grpSpPr>
            <a:xfrm>
              <a:off x="2162" y="2592"/>
              <a:ext cx="88" cy="284"/>
              <a:chOff x="2162" y="2592"/>
              <a:chExt cx="88" cy="284"/>
            </a:xfrm>
          </p:grpSpPr>
          <p:grpSp>
            <p:nvGrpSpPr>
              <p:cNvPr id="156" name="Shape 156"/>
              <p:cNvGrpSpPr/>
              <p:nvPr/>
            </p:nvGrpSpPr>
            <p:grpSpPr>
              <a:xfrm>
                <a:off x="2162" y="2739"/>
                <a:ext cx="88" cy="136"/>
                <a:chOff x="2162" y="2739"/>
                <a:chExt cx="88" cy="136"/>
              </a:xfrm>
            </p:grpSpPr>
            <p:sp>
              <p:nvSpPr>
                <p:cNvPr id="157" name="Shape 157"/>
                <p:cNvSpPr/>
                <p:nvPr/>
              </p:nvSpPr>
              <p:spPr>
                <a:xfrm>
                  <a:off x="2162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58" name="Shape 158"/>
                <p:cNvSpPr/>
                <p:nvPr/>
              </p:nvSpPr>
              <p:spPr>
                <a:xfrm>
                  <a:off x="2162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59" name="Shape 159"/>
              <p:cNvCxnSpPr/>
              <p:nvPr/>
            </p:nvCxnSpPr>
            <p:spPr>
              <a:xfrm rot="10800000">
                <a:off x="2206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0" name="Shape 160"/>
          <p:cNvSpPr/>
          <p:nvPr/>
        </p:nvSpPr>
        <p:spPr>
          <a:xfrm>
            <a:off x="4287837" y="2921000"/>
            <a:ext cx="444500" cy="215899"/>
          </a:xfrm>
          <a:prstGeom prst="rect">
            <a:avLst/>
          </a:prstGeom>
          <a:solidFill>
            <a:schemeClr val="hlink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1" name="Shape 161"/>
          <p:cNvCxnSpPr/>
          <p:nvPr/>
        </p:nvCxnSpPr>
        <p:spPr>
          <a:xfrm rot="10800000">
            <a:off x="3138488" y="3067050"/>
            <a:ext cx="0" cy="685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Shape 162"/>
          <p:cNvCxnSpPr/>
          <p:nvPr/>
        </p:nvCxnSpPr>
        <p:spPr>
          <a:xfrm>
            <a:off x="3138488" y="3067050"/>
            <a:ext cx="1143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4738687" y="3067050"/>
            <a:ext cx="251790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Shape 164"/>
          <p:cNvSpPr/>
          <p:nvPr/>
        </p:nvSpPr>
        <p:spPr>
          <a:xfrm>
            <a:off x="2771800" y="2060848"/>
            <a:ext cx="5688632" cy="540277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Repetidor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(simplificando é equivalente a um amplificador do sinal)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500313" y="1714499"/>
            <a:ext cx="257175" cy="18859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ot"/>
            <a:round/>
            <a:headEnd type="stealth" w="med" len="med"/>
            <a:tailEnd type="none" w="med" len="med"/>
          </a:ln>
        </p:spPr>
      </p:cxnSp>
      <p:sp>
        <p:nvSpPr>
          <p:cNvPr id="166" name="Shape 166"/>
          <p:cNvSpPr/>
          <p:nvPr/>
        </p:nvSpPr>
        <p:spPr>
          <a:xfrm>
            <a:off x="597950" y="1338375"/>
            <a:ext cx="4396199" cy="4508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“bus” baseado em cabo coaxial</a:t>
            </a:r>
          </a:p>
        </p:txBody>
      </p:sp>
      <p:sp>
        <p:nvSpPr>
          <p:cNvPr id="167" name="Shape 167"/>
          <p:cNvSpPr/>
          <p:nvPr/>
        </p:nvSpPr>
        <p:spPr>
          <a:xfrm>
            <a:off x="3678237" y="3683000"/>
            <a:ext cx="63500" cy="139699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470025" y="3683000"/>
            <a:ext cx="63500" cy="139699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135349" y="3657600"/>
            <a:ext cx="1214700" cy="290399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4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terminador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401245" y="4512476"/>
            <a:ext cx="2722954" cy="1886700"/>
            <a:chOff x="609208" y="4357692"/>
            <a:chExt cx="3101564" cy="1887437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208" y="4357692"/>
              <a:ext cx="2357453" cy="1887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3500430" y="5429264"/>
              <a:ext cx="210343" cy="46184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3" name="Shape 173"/>
          <p:cNvGrpSpPr/>
          <p:nvPr/>
        </p:nvGrpSpPr>
        <p:grpSpPr>
          <a:xfrm>
            <a:off x="6088092" y="3697288"/>
            <a:ext cx="2132013" cy="450850"/>
            <a:chOff x="1103" y="2592"/>
            <a:chExt cx="1343" cy="284"/>
          </a:xfrm>
        </p:grpSpPr>
        <p:cxnSp>
          <p:nvCxnSpPr>
            <p:cNvPr id="174" name="Shape 174"/>
            <p:cNvCxnSpPr/>
            <p:nvPr/>
          </p:nvCxnSpPr>
          <p:spPr>
            <a:xfrm>
              <a:off x="1103" y="2592"/>
              <a:ext cx="134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5" name="Shape 175"/>
            <p:cNvGrpSpPr/>
            <p:nvPr/>
          </p:nvGrpSpPr>
          <p:grpSpPr>
            <a:xfrm>
              <a:off x="1203" y="2592"/>
              <a:ext cx="88" cy="284"/>
              <a:chOff x="1203" y="2592"/>
              <a:chExt cx="88" cy="284"/>
            </a:xfrm>
          </p:grpSpPr>
          <p:grpSp>
            <p:nvGrpSpPr>
              <p:cNvPr id="176" name="Shape 176"/>
              <p:cNvGrpSpPr/>
              <p:nvPr/>
            </p:nvGrpSpPr>
            <p:grpSpPr>
              <a:xfrm>
                <a:off x="1203" y="2739"/>
                <a:ext cx="88" cy="136"/>
                <a:chOff x="1203" y="2739"/>
                <a:chExt cx="88" cy="136"/>
              </a:xfrm>
            </p:grpSpPr>
            <p:sp>
              <p:nvSpPr>
                <p:cNvPr id="177" name="Shape 177"/>
                <p:cNvSpPr/>
                <p:nvPr/>
              </p:nvSpPr>
              <p:spPr>
                <a:xfrm>
                  <a:off x="1203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1203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79" name="Shape 179"/>
              <p:cNvCxnSpPr/>
              <p:nvPr/>
            </p:nvCxnSpPr>
            <p:spPr>
              <a:xfrm rot="10800000">
                <a:off x="1247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0" name="Shape 180"/>
            <p:cNvGrpSpPr/>
            <p:nvPr/>
          </p:nvGrpSpPr>
          <p:grpSpPr>
            <a:xfrm>
              <a:off x="1396" y="2592"/>
              <a:ext cx="88" cy="284"/>
              <a:chOff x="1396" y="2592"/>
              <a:chExt cx="88" cy="284"/>
            </a:xfrm>
          </p:grpSpPr>
          <p:grpSp>
            <p:nvGrpSpPr>
              <p:cNvPr id="181" name="Shape 181"/>
              <p:cNvGrpSpPr/>
              <p:nvPr/>
            </p:nvGrpSpPr>
            <p:grpSpPr>
              <a:xfrm>
                <a:off x="1396" y="2739"/>
                <a:ext cx="88" cy="136"/>
                <a:chOff x="1396" y="2739"/>
                <a:chExt cx="88" cy="136"/>
              </a:xfrm>
            </p:grpSpPr>
            <p:sp>
              <p:nvSpPr>
                <p:cNvPr id="182" name="Shape 182"/>
                <p:cNvSpPr/>
                <p:nvPr/>
              </p:nvSpPr>
              <p:spPr>
                <a:xfrm>
                  <a:off x="1396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83" name="Shape 183"/>
                <p:cNvSpPr/>
                <p:nvPr/>
              </p:nvSpPr>
              <p:spPr>
                <a:xfrm>
                  <a:off x="1396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84" name="Shape 184"/>
              <p:cNvCxnSpPr/>
              <p:nvPr/>
            </p:nvCxnSpPr>
            <p:spPr>
              <a:xfrm rot="10800000">
                <a:off x="1439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Shape 185"/>
            <p:cNvGrpSpPr/>
            <p:nvPr/>
          </p:nvGrpSpPr>
          <p:grpSpPr>
            <a:xfrm>
              <a:off x="1586" y="2592"/>
              <a:ext cx="88" cy="284"/>
              <a:chOff x="1586" y="2592"/>
              <a:chExt cx="88" cy="284"/>
            </a:xfrm>
          </p:grpSpPr>
          <p:grpSp>
            <p:nvGrpSpPr>
              <p:cNvPr id="186" name="Shape 186"/>
              <p:cNvGrpSpPr/>
              <p:nvPr/>
            </p:nvGrpSpPr>
            <p:grpSpPr>
              <a:xfrm>
                <a:off x="1586" y="2739"/>
                <a:ext cx="88" cy="136"/>
                <a:chOff x="1586" y="2739"/>
                <a:chExt cx="88" cy="136"/>
              </a:xfrm>
            </p:grpSpPr>
            <p:sp>
              <p:nvSpPr>
                <p:cNvPr id="187" name="Shape 187"/>
                <p:cNvSpPr/>
                <p:nvPr/>
              </p:nvSpPr>
              <p:spPr>
                <a:xfrm>
                  <a:off x="1586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88" name="Shape 188"/>
                <p:cNvSpPr/>
                <p:nvPr/>
              </p:nvSpPr>
              <p:spPr>
                <a:xfrm>
                  <a:off x="1586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89" name="Shape 189"/>
              <p:cNvCxnSpPr/>
              <p:nvPr/>
            </p:nvCxnSpPr>
            <p:spPr>
              <a:xfrm rot="10800000">
                <a:off x="1630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Shape 190"/>
            <p:cNvGrpSpPr/>
            <p:nvPr/>
          </p:nvGrpSpPr>
          <p:grpSpPr>
            <a:xfrm>
              <a:off x="1779" y="2592"/>
              <a:ext cx="88" cy="284"/>
              <a:chOff x="1779" y="2592"/>
              <a:chExt cx="88" cy="284"/>
            </a:xfrm>
          </p:grpSpPr>
          <p:grpSp>
            <p:nvGrpSpPr>
              <p:cNvPr id="191" name="Shape 191"/>
              <p:cNvGrpSpPr/>
              <p:nvPr/>
            </p:nvGrpSpPr>
            <p:grpSpPr>
              <a:xfrm>
                <a:off x="1779" y="2739"/>
                <a:ext cx="88" cy="136"/>
                <a:chOff x="1779" y="2739"/>
                <a:chExt cx="88" cy="136"/>
              </a:xfrm>
            </p:grpSpPr>
            <p:sp>
              <p:nvSpPr>
                <p:cNvPr id="192" name="Shape 192"/>
                <p:cNvSpPr/>
                <p:nvPr/>
              </p:nvSpPr>
              <p:spPr>
                <a:xfrm>
                  <a:off x="1779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93" name="Shape 193"/>
                <p:cNvSpPr/>
                <p:nvPr/>
              </p:nvSpPr>
              <p:spPr>
                <a:xfrm>
                  <a:off x="1779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94" name="Shape 194"/>
              <p:cNvCxnSpPr/>
              <p:nvPr/>
            </p:nvCxnSpPr>
            <p:spPr>
              <a:xfrm rot="10800000">
                <a:off x="1822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5" name="Shape 195"/>
            <p:cNvGrpSpPr/>
            <p:nvPr/>
          </p:nvGrpSpPr>
          <p:grpSpPr>
            <a:xfrm>
              <a:off x="1970" y="2592"/>
              <a:ext cx="88" cy="284"/>
              <a:chOff x="1970" y="2592"/>
              <a:chExt cx="88" cy="284"/>
            </a:xfrm>
          </p:grpSpPr>
          <p:grpSp>
            <p:nvGrpSpPr>
              <p:cNvPr id="196" name="Shape 196"/>
              <p:cNvGrpSpPr/>
              <p:nvPr/>
            </p:nvGrpSpPr>
            <p:grpSpPr>
              <a:xfrm>
                <a:off x="1970" y="2739"/>
                <a:ext cx="88" cy="136"/>
                <a:chOff x="1970" y="2739"/>
                <a:chExt cx="88" cy="136"/>
              </a:xfrm>
            </p:grpSpPr>
            <p:sp>
              <p:nvSpPr>
                <p:cNvPr id="197" name="Shape 197"/>
                <p:cNvSpPr/>
                <p:nvPr/>
              </p:nvSpPr>
              <p:spPr>
                <a:xfrm>
                  <a:off x="1970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198" name="Shape 198"/>
                <p:cNvSpPr/>
                <p:nvPr/>
              </p:nvSpPr>
              <p:spPr>
                <a:xfrm>
                  <a:off x="1970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199" name="Shape 199"/>
              <p:cNvCxnSpPr/>
              <p:nvPr/>
            </p:nvCxnSpPr>
            <p:spPr>
              <a:xfrm rot="10800000">
                <a:off x="2014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Shape 200"/>
            <p:cNvGrpSpPr/>
            <p:nvPr/>
          </p:nvGrpSpPr>
          <p:grpSpPr>
            <a:xfrm>
              <a:off x="2162" y="2592"/>
              <a:ext cx="88" cy="284"/>
              <a:chOff x="2162" y="2592"/>
              <a:chExt cx="88" cy="284"/>
            </a:xfrm>
          </p:grpSpPr>
          <p:grpSp>
            <p:nvGrpSpPr>
              <p:cNvPr id="201" name="Shape 201"/>
              <p:cNvGrpSpPr/>
              <p:nvPr/>
            </p:nvGrpSpPr>
            <p:grpSpPr>
              <a:xfrm>
                <a:off x="2162" y="2739"/>
                <a:ext cx="88" cy="136"/>
                <a:chOff x="2162" y="2739"/>
                <a:chExt cx="88" cy="136"/>
              </a:xfrm>
            </p:grpSpPr>
            <p:sp>
              <p:nvSpPr>
                <p:cNvPr id="202" name="Shape 202"/>
                <p:cNvSpPr/>
                <p:nvPr/>
              </p:nvSpPr>
              <p:spPr>
                <a:xfrm>
                  <a:off x="2162" y="2739"/>
                  <a:ext cx="88" cy="88"/>
                </a:xfrm>
                <a:prstGeom prst="rect">
                  <a:avLst/>
                </a:prstGeom>
                <a:solidFill>
                  <a:schemeClr val="folHlink"/>
                </a:solidFill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sp>
              <p:nvSpPr>
                <p:cNvPr id="203" name="Shape 203"/>
                <p:cNvSpPr/>
                <p:nvPr/>
              </p:nvSpPr>
              <p:spPr>
                <a:xfrm>
                  <a:off x="2162" y="2836"/>
                  <a:ext cx="88" cy="39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 i="0" u="none" strike="noStrike" cap="none" baseline="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cxnSp>
            <p:nvCxnSpPr>
              <p:cNvPr id="204" name="Shape 204"/>
              <p:cNvCxnSpPr/>
              <p:nvPr/>
            </p:nvCxnSpPr>
            <p:spPr>
              <a:xfrm rot="10800000">
                <a:off x="2206" y="2592"/>
                <a:ext cx="0" cy="14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Shape 205"/>
          <p:cNvSpPr/>
          <p:nvPr/>
        </p:nvSpPr>
        <p:spPr>
          <a:xfrm>
            <a:off x="8226456" y="3627437"/>
            <a:ext cx="63500" cy="139699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018242" y="3627437"/>
            <a:ext cx="63500" cy="139699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7" name="Shape 207"/>
          <p:cNvCxnSpPr/>
          <p:nvPr/>
        </p:nvCxnSpPr>
        <p:spPr>
          <a:xfrm rot="10800000">
            <a:off x="7254101" y="3067050"/>
            <a:ext cx="2487" cy="61594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4788023" y="2564903"/>
            <a:ext cx="798016" cy="36004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ot"/>
            <a:round/>
            <a:headEnd type="stealth" w="med" len="med"/>
            <a:tailEnd type="none" w="med" len="med"/>
          </a:ln>
        </p:spPr>
      </p:cxn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GB" sz="3200" dirty="0" smtClean="0"/>
              <a:t>Canal de </a:t>
            </a:r>
            <a:r>
              <a:rPr lang="en-GB" sz="3200" dirty="0" err="1" smtClean="0"/>
              <a:t>Difusão</a:t>
            </a:r>
            <a:r>
              <a:rPr lang="en-GB" sz="3200" dirty="0" smtClean="0"/>
              <a:t> Ethernet </a:t>
            </a:r>
            <a:r>
              <a:rPr lang="en-GB" sz="3200" dirty="0" err="1" smtClean="0"/>
              <a:t>em</a:t>
            </a:r>
            <a:r>
              <a:rPr lang="en-GB" sz="3200" dirty="0" smtClean="0"/>
              <a:t> </a:t>
            </a:r>
            <a:r>
              <a:rPr lang="en-GB" sz="3200" i="1" dirty="0" smtClean="0"/>
              <a:t>Estrela</a:t>
            </a:r>
            <a:endParaRPr lang="en-GB" sz="3200" b="1" i="1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7" y="1471246"/>
            <a:ext cx="6921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03893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 sobre cabo entrançado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85" y="1260279"/>
            <a:ext cx="1904999" cy="1411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Shape 217"/>
          <p:cNvGrpSpPr/>
          <p:nvPr/>
        </p:nvGrpSpPr>
        <p:grpSpPr>
          <a:xfrm>
            <a:off x="3720014" y="5008857"/>
            <a:ext cx="2066422" cy="1571625"/>
            <a:chOff x="6572264" y="4786321"/>
            <a:chExt cx="2301837" cy="1571626"/>
          </a:xfrm>
        </p:grpSpPr>
        <p:pic>
          <p:nvPicPr>
            <p:cNvPr id="218" name="Shape 2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2264" y="4786321"/>
              <a:ext cx="2095499" cy="1571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Shape 219"/>
            <p:cNvSpPr/>
            <p:nvPr/>
          </p:nvSpPr>
          <p:spPr>
            <a:xfrm>
              <a:off x="7786711" y="5857892"/>
              <a:ext cx="1087390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000" b="1" i="0" u="none" strike="noStrike" cap="none" baseline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RJ45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552793" y="4862494"/>
            <a:ext cx="2709862" cy="1571624"/>
            <a:chOff x="4399203" y="4712026"/>
            <a:chExt cx="2500666" cy="1577350"/>
          </a:xfrm>
        </p:grpSpPr>
        <p:pic>
          <p:nvPicPr>
            <p:cNvPr id="221" name="Shape 2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9203" y="4712026"/>
              <a:ext cx="1714513" cy="157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 txBox="1"/>
            <p:nvPr/>
          </p:nvSpPr>
          <p:spPr>
            <a:xfrm>
              <a:off x="6715139" y="5715016"/>
              <a:ext cx="184730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5786437" y="1946570"/>
            <a:ext cx="3357561" cy="4633913"/>
            <a:chOff x="5786446" y="2000240"/>
            <a:chExt cx="3357553" cy="4633928"/>
          </a:xfrm>
        </p:grpSpPr>
        <p:pic>
          <p:nvPicPr>
            <p:cNvPr id="224" name="Shape 2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86446" y="2000240"/>
              <a:ext cx="3189264" cy="2393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2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62750" y="4071942"/>
              <a:ext cx="2381249" cy="2562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Shape 2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80766" y="2353680"/>
            <a:ext cx="33527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Hubs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— </a:t>
            </a:r>
            <a:r>
              <a:rPr lang="en-GB"/>
              <a:t>R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epetidores </a:t>
            </a:r>
            <a:r>
              <a:rPr lang="en-GB"/>
              <a:t>de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/>
              <a:t>N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ível </a:t>
            </a:r>
            <a:r>
              <a:rPr lang="en-GB"/>
              <a:t>F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ísico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23525" y="1196750"/>
            <a:ext cx="8610599" cy="2443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7" marR="0" lvl="0" indent="-223837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</a:t>
            </a:r>
            <a:r>
              <a:rPr lang="en-GB"/>
              <a:t>sinais</a:t>
            </a: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 chegam por uma porta são retransmitidos para todos as outras portas</a:t>
            </a: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repetidores</a:t>
            </a:r>
            <a:r>
              <a:rPr lang="en-GB"/>
              <a:t>, ou</a:t>
            </a: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hubs,</a:t>
            </a: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não </a:t>
            </a:r>
            <a:r>
              <a:rPr lang="en-GB"/>
              <a:t>“interpretam” pacotes, só sinais eléctricos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488223" y="3733710"/>
            <a:ext cx="25622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Cabo entrançado</a:t>
            </a:r>
          </a:p>
        </p:txBody>
      </p:sp>
      <p:cxnSp>
        <p:nvCxnSpPr>
          <p:cNvPr id="236" name="Shape 236"/>
          <p:cNvCxnSpPr/>
          <p:nvPr/>
        </p:nvCxnSpPr>
        <p:spPr>
          <a:xfrm flipH="1">
            <a:off x="3287674" y="4165850"/>
            <a:ext cx="423300" cy="7697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3091175" y="5644475"/>
            <a:ext cx="40529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 i="1">
                <a:latin typeface="Comic Sans MS"/>
                <a:ea typeface="Comic Sans MS"/>
                <a:cs typeface="Comic Sans MS"/>
                <a:sym typeface="Comic Sans MS"/>
              </a:rPr>
              <a:t>Hub</a:t>
            </a:r>
            <a:r>
              <a:rPr lang="en-GB" sz="18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 </a:t>
            </a:r>
            <a:r>
              <a:rPr lang="en-GB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lang="en-GB" sz="18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interfaces</a:t>
            </a:r>
            <a:r>
              <a:rPr lang="en-GB"/>
              <a:t> </a:t>
            </a:r>
            <a:r>
              <a:rPr lang="en-GB" sz="18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(1,2,3,4)  </a:t>
            </a:r>
          </a:p>
        </p:txBody>
      </p:sp>
      <p:cxnSp>
        <p:nvCxnSpPr>
          <p:cNvPr id="239" name="Shape 239"/>
          <p:cNvCxnSpPr/>
          <p:nvPr/>
        </p:nvCxnSpPr>
        <p:spPr>
          <a:xfrm>
            <a:off x="1567050" y="4935650"/>
            <a:ext cx="842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2635437" y="4348275"/>
            <a:ext cx="0" cy="4874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 rot="10800000" flipH="1">
            <a:off x="2635437" y="5056387"/>
            <a:ext cx="11100" cy="68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Shape 242"/>
          <p:cNvSpPr txBox="1"/>
          <p:nvPr/>
        </p:nvSpPr>
        <p:spPr>
          <a:xfrm>
            <a:off x="482862" y="5481425"/>
            <a:ext cx="1424999" cy="972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Repetidor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GB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hub</a:t>
            </a:r>
            <a:r>
              <a:rPr lang="en-GB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</a:p>
        </p:txBody>
      </p:sp>
      <p:cxnSp>
        <p:nvCxnSpPr>
          <p:cNvPr id="243" name="Shape 243"/>
          <p:cNvCxnSpPr/>
          <p:nvPr/>
        </p:nvCxnSpPr>
        <p:spPr>
          <a:xfrm rot="10800000" flipH="1">
            <a:off x="1801225" y="5134074"/>
            <a:ext cx="568800" cy="6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4" name="Shape 244"/>
          <p:cNvSpPr txBox="1"/>
          <p:nvPr/>
        </p:nvSpPr>
        <p:spPr>
          <a:xfrm>
            <a:off x="1053912" y="4759387"/>
            <a:ext cx="3684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20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2456800" y="3640250"/>
            <a:ext cx="3684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20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848562" y="4737187"/>
            <a:ext cx="3684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20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2451237" y="5892137"/>
            <a:ext cx="3684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20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  <p:cxnSp>
        <p:nvCxnSpPr>
          <p:cNvPr id="248" name="Shape 248"/>
          <p:cNvCxnSpPr/>
          <p:nvPr/>
        </p:nvCxnSpPr>
        <p:spPr>
          <a:xfrm>
            <a:off x="2946725" y="4957850"/>
            <a:ext cx="842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8225" y="4787575"/>
            <a:ext cx="360299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050" y="5543787"/>
            <a:ext cx="360299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062" y="4031362"/>
            <a:ext cx="360299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7900" y="4787562"/>
            <a:ext cx="360299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1844675" y="4661150"/>
            <a:ext cx="368400" cy="2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2578325" y="5226687"/>
            <a:ext cx="368400" cy="2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578325" y="4454762"/>
            <a:ext cx="368400" cy="2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2877637" y="4661150"/>
            <a:ext cx="368400" cy="27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387" y="4650225"/>
            <a:ext cx="8096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925" y="3752412"/>
            <a:ext cx="2130288" cy="159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Ideias chave do controlo aleatório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8610599" cy="548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Carrier sense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Verificar o estado do meio de transmissão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Transmitir se o mesmo está livre</a:t>
            </a: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Detecção das colisões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 alguém transmitir ao mesmo tempo, stop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Detecta-se a colisão verificando a qualidade do sinal que circula; em caso de colisão o sinal está distorcido</a:t>
            </a: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Aleatoriedade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recomeçar a transmitir imediatamente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Esperar um compasso de espera aleatório antes de tentar de novo para permitir desempatar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GB" sz="2800" dirty="0"/>
              <a:t>CSMA/CD </a:t>
            </a:r>
            <a:r>
              <a:rPr lang="en-GB" sz="2800" dirty="0" smtClean="0"/>
              <a:t>(</a:t>
            </a:r>
            <a:r>
              <a:rPr lang="en-GB" sz="2800" i="1" dirty="0" smtClean="0"/>
              <a:t>Carrier Sense Multiple Access </a:t>
            </a:r>
            <a:r>
              <a:rPr lang="en-GB" sz="2800" dirty="0" smtClean="0"/>
              <a:t>/</a:t>
            </a:r>
            <a:r>
              <a:rPr lang="en-GB" sz="2800" i="1" dirty="0" smtClean="0"/>
              <a:t>Collision Detection </a:t>
            </a:r>
            <a:r>
              <a:rPr lang="en-GB" sz="2800" dirty="0" smtClean="0"/>
              <a:t>)</a:t>
            </a:r>
            <a:endParaRPr lang="en-GB" sz="28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74" y="1417459"/>
            <a:ext cx="6810026" cy="44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591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1157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dirty="0" smtClean="0"/>
              <a:t>Com tempo de propagação </a:t>
            </a:r>
            <a:r>
              <a:rPr lang="pt-PT" dirty="0"/>
              <a:t>n</a:t>
            </a:r>
            <a:r>
              <a:rPr lang="pt-PT" dirty="0" smtClean="0"/>
              <a:t>ulo, as colisões seriam mais raras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23" y="1983154"/>
            <a:ext cx="6273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4208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smtClean="0"/>
              <a:t>Colisões e Tempo de Propagação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4" y="1900449"/>
            <a:ext cx="6434252" cy="4033909"/>
          </a:xfrm>
          <a:prstGeom prst="rect">
            <a:avLst/>
          </a:prstGeom>
        </p:spPr>
      </p:pic>
      <p:sp>
        <p:nvSpPr>
          <p:cNvPr id="6" name="Shape 494"/>
          <p:cNvSpPr/>
          <p:nvPr/>
        </p:nvSpPr>
        <p:spPr>
          <a:xfrm>
            <a:off x="553800" y="6088184"/>
            <a:ext cx="7884000" cy="655516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0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dimensão do menor </a:t>
            </a:r>
            <a:r>
              <a:rPr lang="pt-PT" sz="2000" i="1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pt-PT" sz="20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é condicionada pelo t</a:t>
            </a:r>
            <a:r>
              <a:rPr lang="pt-PT" sz="20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empo de propagação máximo ou </a:t>
            </a:r>
            <a:r>
              <a:rPr lang="pt-PT" sz="20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worst</a:t>
            </a:r>
            <a:r>
              <a:rPr lang="pt-PT" sz="20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case </a:t>
            </a:r>
            <a:r>
              <a:rPr lang="pt-PT" sz="20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path</a:t>
            </a:r>
            <a:r>
              <a:rPr lang="pt-PT" sz="20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0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delay</a:t>
            </a:r>
            <a:endParaRPr lang="pt-PT" sz="2000" b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Shape 494"/>
          <p:cNvSpPr/>
          <p:nvPr/>
        </p:nvSpPr>
        <p:spPr>
          <a:xfrm>
            <a:off x="654925" y="1164825"/>
            <a:ext cx="7884000" cy="655516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0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Durante quanto tempo é necessário emitir para ter a certeza de que se já não houve, então não haverá colisão?</a:t>
            </a:r>
            <a:endParaRPr lang="pt-PT" sz="2000" b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Algoritmo CSMA/CD na Ethernet</a:t>
            </a:r>
            <a:endParaRPr lang="pt-PT" sz="3600" b="1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298650" y="1274885"/>
            <a:ext cx="8546700" cy="5354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00" dirty="0"/>
              <a:t>CST = </a:t>
            </a:r>
            <a:r>
              <a:rPr lang="en-US" sz="2000" dirty="0" smtClean="0"/>
              <a:t>0.000051= 51 µs ; </a:t>
            </a:r>
            <a:r>
              <a:rPr lang="en-US" sz="2000" i="1" dirty="0"/>
              <a:t>// </a:t>
            </a:r>
            <a:r>
              <a:rPr lang="en-US" sz="2000" i="1" dirty="0" smtClean="0"/>
              <a:t>CST – Collision Slot Time - 10 </a:t>
            </a:r>
            <a:r>
              <a:rPr lang="en-US" sz="2000" i="1" dirty="0"/>
              <a:t>Mbps</a:t>
            </a:r>
            <a:br>
              <a:rPr lang="en-US" sz="2000" i="1" dirty="0"/>
            </a:br>
            <a:r>
              <a:rPr lang="en-US" sz="2000" dirty="0"/>
              <a:t>k = 1; </a:t>
            </a:r>
            <a:r>
              <a:rPr lang="en-US" sz="2000" i="1" dirty="0"/>
              <a:t>// transmission </a:t>
            </a:r>
            <a:r>
              <a:rPr lang="en-US" sz="2000" i="1" dirty="0" smtClean="0"/>
              <a:t>attempts</a:t>
            </a:r>
          </a:p>
          <a:p>
            <a:r>
              <a:rPr lang="en-US" sz="2000" dirty="0" smtClean="0"/>
              <a:t>frame </a:t>
            </a:r>
            <a:r>
              <a:rPr lang="en-US" sz="2000" dirty="0"/>
              <a:t>= </a:t>
            </a:r>
            <a:r>
              <a:rPr lang="en-US" sz="2000" dirty="0" err="1"/>
              <a:t>getNextFrameToTransmit</a:t>
            </a:r>
            <a:r>
              <a:rPr lang="en-US" sz="2000" dirty="0"/>
              <a:t>(); </a:t>
            </a:r>
            <a:endParaRPr lang="en-US" sz="2000" dirty="0" smtClean="0"/>
          </a:p>
          <a:p>
            <a:r>
              <a:rPr lang="en-US" sz="2000" b="1" dirty="0" smtClean="0"/>
              <a:t>while </a:t>
            </a:r>
            <a:r>
              <a:rPr lang="en-US" sz="2000" dirty="0"/>
              <a:t>( k &lt; 16 ) { 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wait_for_free_media</a:t>
            </a:r>
            <a:r>
              <a:rPr lang="en-US" sz="2000" dirty="0" smtClean="0"/>
              <a:t> </a:t>
            </a:r>
            <a:r>
              <a:rPr lang="en-US" sz="2000" dirty="0"/>
              <a:t>(); </a:t>
            </a:r>
            <a:r>
              <a:rPr lang="en-US" sz="2000" i="1" dirty="0"/>
              <a:t>// </a:t>
            </a:r>
            <a:r>
              <a:rPr lang="en-US" sz="2000" i="1" dirty="0" smtClean="0"/>
              <a:t>carrier sense phase</a:t>
            </a:r>
          </a:p>
          <a:p>
            <a:r>
              <a:rPr lang="en-US" sz="2000" dirty="0" smtClean="0"/>
              <a:t>	transmit </a:t>
            </a:r>
            <a:r>
              <a:rPr lang="en-US" sz="2000" dirty="0"/>
              <a:t>( frame );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b="1" dirty="0" smtClean="0"/>
              <a:t>if </a:t>
            </a:r>
            <a:r>
              <a:rPr lang="en-US" sz="2000" dirty="0"/>
              <a:t>( success ) </a:t>
            </a:r>
            <a:r>
              <a:rPr lang="en-US" sz="2000" b="1" dirty="0"/>
              <a:t>break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i="1" dirty="0" smtClean="0"/>
              <a:t>// </a:t>
            </a:r>
            <a:r>
              <a:rPr lang="en-US" sz="2000" i="1" dirty="0"/>
              <a:t>else collision </a:t>
            </a:r>
            <a:endParaRPr lang="en-US" sz="2000" dirty="0"/>
          </a:p>
          <a:p>
            <a:r>
              <a:rPr lang="en-US" sz="2000" dirty="0" smtClean="0"/>
              <a:t>	transmit </a:t>
            </a:r>
            <a:r>
              <a:rPr lang="en-US" sz="2000" dirty="0"/>
              <a:t>( </a:t>
            </a:r>
            <a:r>
              <a:rPr lang="en-US" sz="2000" dirty="0" err="1"/>
              <a:t>jam_signal</a:t>
            </a:r>
            <a:r>
              <a:rPr lang="en-US" sz="2000" dirty="0"/>
              <a:t> );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cw</a:t>
            </a:r>
            <a:r>
              <a:rPr lang="en-US" sz="2000" dirty="0" smtClean="0"/>
              <a:t> </a:t>
            </a:r>
            <a:r>
              <a:rPr lang="en-US" sz="2000" dirty="0"/>
              <a:t>= min( </a:t>
            </a:r>
            <a:r>
              <a:rPr lang="en-US" sz="2000" dirty="0" smtClean="0"/>
              <a:t>2</a:t>
            </a:r>
            <a:r>
              <a:rPr lang="en-US" sz="2000" baseline="30000" dirty="0" smtClean="0"/>
              <a:t>K</a:t>
            </a:r>
            <a:r>
              <a:rPr lang="en-US" sz="2000" dirty="0" smtClean="0"/>
              <a:t> -1</a:t>
            </a:r>
            <a:r>
              <a:rPr lang="en-US" sz="2000" dirty="0"/>
              <a:t>, 1023); </a:t>
            </a:r>
            <a:r>
              <a:rPr lang="en-US" sz="2000" i="1" dirty="0"/>
              <a:t>// collision window &lt; = 1023 </a:t>
            </a:r>
            <a:endParaRPr lang="en-US" sz="2000" i="1" dirty="0" smtClean="0"/>
          </a:p>
          <a:p>
            <a:r>
              <a:rPr lang="en-US" sz="2000" i="1" dirty="0"/>
              <a:t>	</a:t>
            </a:r>
            <a:r>
              <a:rPr lang="en-US" sz="2000" dirty="0" smtClean="0"/>
              <a:t>n </a:t>
            </a:r>
            <a:r>
              <a:rPr lang="en-US" sz="2000" dirty="0"/>
              <a:t>= random ( 0 .. </a:t>
            </a:r>
            <a:r>
              <a:rPr lang="en-US" sz="2000" dirty="0" err="1"/>
              <a:t>cw</a:t>
            </a:r>
            <a:r>
              <a:rPr lang="en-US" sz="2000" dirty="0"/>
              <a:t> );</a:t>
            </a:r>
            <a:br>
              <a:rPr lang="en-US" sz="2000" dirty="0"/>
            </a:br>
            <a:r>
              <a:rPr lang="en-US" sz="2000" dirty="0" smtClean="0"/>
              <a:t>	k</a:t>
            </a:r>
            <a:r>
              <a:rPr lang="en-US" sz="2000" dirty="0"/>
              <a:t>++;</a:t>
            </a:r>
            <a:br>
              <a:rPr lang="en-US" sz="2000" dirty="0"/>
            </a:br>
            <a:r>
              <a:rPr lang="en-US" sz="2000" dirty="0" smtClean="0"/>
              <a:t>	wait </a:t>
            </a:r>
            <a:r>
              <a:rPr lang="en-US" sz="2000" dirty="0"/>
              <a:t>( </a:t>
            </a:r>
            <a:r>
              <a:rPr lang="en-US" sz="2000" dirty="0" smtClean="0"/>
              <a:t>n*CST </a:t>
            </a:r>
            <a:r>
              <a:rPr lang="en-US" sz="2000" dirty="0"/>
              <a:t>); </a:t>
            </a:r>
          </a:p>
          <a:p>
            <a:r>
              <a:rPr lang="en-US" sz="2000" dirty="0"/>
              <a:t>}</a:t>
            </a:r>
            <a:br>
              <a:rPr lang="en-US" sz="2000" dirty="0"/>
            </a:br>
            <a:r>
              <a:rPr lang="en-US" sz="2000" b="1" dirty="0"/>
              <a:t>if </a:t>
            </a:r>
            <a:r>
              <a:rPr lang="en-US" sz="2000" dirty="0"/>
              <a:t>( k &lt; 16 ) </a:t>
            </a:r>
            <a:r>
              <a:rPr lang="en-US" sz="2000" dirty="0" err="1"/>
              <a:t>report_success</a:t>
            </a:r>
            <a:r>
              <a:rPr lang="en-US" sz="2000" dirty="0"/>
              <a:t> </a:t>
            </a:r>
            <a:r>
              <a:rPr lang="en-US" sz="2000" b="1" dirty="0"/>
              <a:t>else </a:t>
            </a:r>
            <a:r>
              <a:rPr lang="en-US" sz="2000" dirty="0" err="1"/>
              <a:t>abort_transmission</a:t>
            </a:r>
            <a:r>
              <a:rPr lang="en-US" sz="2000" dirty="0"/>
              <a:t> 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GB" sz="2000" b="0" i="0" u="none" strike="noStrike" cap="none" baseline="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41582429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PT" dirty="0" smtClean="0"/>
              <a:t>Objetivos do Capítulo</a:t>
            </a:r>
            <a:endParaRPr lang="pt-PT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569700" y="1066800"/>
            <a:ext cx="8117099" cy="546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28600" rtl="0">
              <a:spcBef>
                <a:spcPts val="1200"/>
              </a:spcBef>
              <a:buSzPct val="100000"/>
            </a:pPr>
            <a:r>
              <a:rPr lang="pt-PT" sz="1800" dirty="0" smtClean="0"/>
              <a:t>Do ponto de vista do endereçamento, isto é, do número de interfaces que ligam, os canais podem ser classificados em </a:t>
            </a:r>
          </a:p>
          <a:p>
            <a:pPr marL="914400" lvl="1" indent="-228600" rtl="0">
              <a:spcBef>
                <a:spcPts val="1200"/>
              </a:spcBef>
              <a:buSzPct val="100000"/>
            </a:pPr>
            <a:r>
              <a:rPr lang="pt-PT" sz="1800" dirty="0" smtClean="0">
                <a:solidFill>
                  <a:schemeClr val="dk1"/>
                </a:solidFill>
              </a:rPr>
              <a:t>Canais ponto a ponto – só ligam duas interfaces e só precisam de 2 endereços ou mesmo de nenhum</a:t>
            </a:r>
          </a:p>
          <a:p>
            <a:pPr marL="914400" lvl="1" indent="-228600" rtl="0">
              <a:spcBef>
                <a:spcPts val="1200"/>
              </a:spcBef>
              <a:buSzPct val="100000"/>
            </a:pPr>
            <a:r>
              <a:rPr lang="pt-PT" sz="1800" dirty="0" smtClean="0">
                <a:solidFill>
                  <a:schemeClr val="dk1"/>
                </a:solidFill>
              </a:rPr>
              <a:t>Canais </a:t>
            </a:r>
            <a:r>
              <a:rPr lang="pt-PT" sz="1800" dirty="0" err="1" smtClean="0">
                <a:solidFill>
                  <a:schemeClr val="dk1"/>
                </a:solidFill>
              </a:rPr>
              <a:t>multi-ponto</a:t>
            </a:r>
            <a:r>
              <a:rPr lang="pt-PT" sz="1800" dirty="0" smtClean="0">
                <a:solidFill>
                  <a:schemeClr val="dk1"/>
                </a:solidFill>
              </a:rPr>
              <a:t> – canais que necessitam de mais do que 2 endereços e que muitas vezes se baseiam na difusão do sinal </a:t>
            </a:r>
            <a:r>
              <a:rPr lang="pt-PT" sz="1800" i="1" dirty="0" smtClean="0">
                <a:solidFill>
                  <a:schemeClr val="dk1"/>
                </a:solidFill>
              </a:rPr>
              <a:t>(</a:t>
            </a:r>
            <a:r>
              <a:rPr lang="pt-PT" sz="1800" i="1" dirty="0" err="1" smtClean="0">
                <a:solidFill>
                  <a:schemeClr val="dk1"/>
                </a:solidFill>
              </a:rPr>
              <a:t>broadcast</a:t>
            </a:r>
            <a:r>
              <a:rPr lang="pt-PT" sz="1800" i="1" dirty="0" smtClean="0">
                <a:solidFill>
                  <a:schemeClr val="dk1"/>
                </a:solidFill>
              </a:rPr>
              <a:t>)</a:t>
            </a:r>
          </a:p>
          <a:p>
            <a:pPr marL="914400" lvl="1" indent="-228600" rtl="0">
              <a:spcBef>
                <a:spcPts val="1200"/>
              </a:spcBef>
              <a:buSzPct val="100000"/>
            </a:pPr>
            <a:r>
              <a:rPr lang="pt-PT" sz="1800" dirty="0" smtClean="0">
                <a:solidFill>
                  <a:schemeClr val="dk1"/>
                </a:solidFill>
              </a:rPr>
              <a:t>Necessitam de um mecanismo de endereçamento</a:t>
            </a:r>
          </a:p>
          <a:p>
            <a:pPr marL="914400" lvl="1" indent="-228600" rtl="0">
              <a:spcBef>
                <a:spcPts val="1200"/>
              </a:spcBef>
              <a:buSzPct val="100000"/>
            </a:pPr>
            <a:r>
              <a:rPr lang="pt-PT" sz="1800" dirty="0" smtClean="0">
                <a:solidFill>
                  <a:schemeClr val="dk1"/>
                </a:solidFill>
              </a:rPr>
              <a:t>Um canal baseado em difusão constituí por si uma rede de interligação de N nós, com N ≥ 2</a:t>
            </a:r>
          </a:p>
          <a:p>
            <a:pPr marL="457200" marR="0" lvl="0" indent="-22860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pt-PT" sz="1800" dirty="0" smtClean="0"/>
              <a:t>Como os canais baseados em difusão suportam mais do que um emissor, potencialmente simultâneos, é necessário estabelecer uma ordem pela qual estes podem emitir</a:t>
            </a:r>
          </a:p>
          <a:p>
            <a:pPr marL="457200" marR="0" lvl="0" indent="-22860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pt-PT" sz="1800" dirty="0" smtClean="0"/>
              <a:t>Neste capítulo veremos como funciona uma classe de canais deste tipo que resolve este problema com base em aleatoriedade </a:t>
            </a:r>
            <a:endParaRPr lang="pt-PT" sz="1800"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smtClean="0"/>
              <a:t>Funcionamento</a:t>
            </a:r>
            <a:endParaRPr lang="pt-PT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700"/>
            <a:ext cx="9144000" cy="19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24598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323528" y="260647"/>
            <a:ext cx="8381999" cy="936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Binary</a:t>
            </a:r>
            <a:r>
              <a:rPr lang="pt-PT" sz="3600" b="1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Exponential </a:t>
            </a:r>
            <a:r>
              <a:rPr lang="pt-PT" sz="3600" b="1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Backoff</a:t>
            </a:r>
            <a:endParaRPr lang="pt-PT" sz="3600" b="1" i="1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467550" y="1196750"/>
            <a:ext cx="8381999" cy="55140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4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Exponential </a:t>
            </a:r>
            <a:r>
              <a:rPr lang="pt-PT" sz="240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Backoff</a:t>
            </a:r>
            <a:r>
              <a:rPr lang="pt-PT" sz="24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Recuo </a:t>
            </a:r>
            <a:r>
              <a:rPr lang="pt-PT" sz="240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Exponêncial</a:t>
            </a:r>
            <a:endParaRPr lang="pt-PT" sz="2400" dirty="0" smtClean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2400" dirty="0" smtClean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 tempo é dividido em </a:t>
            </a:r>
            <a:r>
              <a:rPr lang="pt-PT" sz="2400" b="0" i="0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slots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dimensão  superior a 2xT</a:t>
            </a:r>
            <a:r>
              <a:rPr lang="pt-PT" sz="2400" b="0" i="0" u="none" strike="noStrike" cap="none" baseline="-250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ditos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windows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slots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2400" b="0" i="0" u="none" strike="noStrike" cap="none" baseline="0" dirty="0" smtClean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Segundo a norma IEEE 802.3 o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 51,2 micro segundos ou 512 bits a 10 Mbps. Este valor é característico de uma rede a 10 Mbps com 2.500 metros e 4 repetidores no máximo. Tal rede poderia levar até 1024 interfaces segundo a mesma norma.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2400" b="0" i="0" u="none" strike="noStrike" cap="none" baseline="0" dirty="0" smtClean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Cada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tem de ter um mínimo de 512 bits ou 64 bytes para ser emitido durante pelo menos o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daí a</a:t>
            </a:r>
            <a:r>
              <a:rPr lang="pt-PT" sz="2400" b="0" i="0" u="none" strike="noStrike" cap="none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necessidade de um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campo de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pading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para o caso em que os dados são inferiores a essa dimens</a:t>
            </a:r>
            <a:r>
              <a:rPr lang="pt-PT" sz="240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ão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2400" b="0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323528" y="260647"/>
            <a:ext cx="8381999" cy="93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Binary Exponential Backoff </a:t>
            </a:r>
            <a:r>
              <a:rPr lang="en-GB" sz="3600" b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(2)</a:t>
            </a:r>
          </a:p>
        </p:txBody>
      </p:sp>
      <p:sp>
        <p:nvSpPr>
          <p:cNvPr id="515" name="Shape 515"/>
          <p:cNvSpPr/>
          <p:nvPr/>
        </p:nvSpPr>
        <p:spPr>
          <a:xfrm>
            <a:off x="467550" y="1587725"/>
            <a:ext cx="8208899" cy="42696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interface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um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aleatório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 de </a:t>
            </a:r>
            <a:r>
              <a:rPr lang="en-GB" sz="2400" b="0" i="1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collison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gerado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intervalo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0 a </a:t>
            </a:r>
            <a:r>
              <a:rPr lang="en-GB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GB" sz="2400" baseline="300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GB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- 1,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 </a:t>
            </a:r>
            <a:r>
              <a:rPr lang="en-GB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valores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0, 1, 2, 3, …, 10  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tentativas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resolução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primeira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tentativa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 0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1 </a:t>
            </a:r>
            <a:r>
              <a:rPr lang="en-GB" sz="24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Na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segunda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0, 1, 2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3 slots. Na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décima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 0, 1, 2, 3, … 1023 </a:t>
            </a:r>
            <a:r>
              <a:rPr lang="en-GB" sz="24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slots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Depois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16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tentativas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considera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 que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há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 o </a:t>
            </a:r>
            <a:r>
              <a:rPr lang="en-GB" sz="24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rejeitado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Observações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8610599" cy="548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 signal 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—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assegura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todos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os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emissores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detectam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; tem 48 bits </a:t>
            </a: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algoritmo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dirty="0" smtClean="0"/>
              <a:t>com</a:t>
            </a:r>
            <a:r>
              <a:rPr lang="en-GB" sz="28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i="1" dirty="0"/>
              <a:t>e</a:t>
            </a:r>
            <a:r>
              <a:rPr lang="en-GB" sz="2800" b="0" i="1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xponential </a:t>
            </a:r>
            <a:r>
              <a:rPr lang="en-GB" sz="2800" b="0" i="1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backoff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tem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adaptar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compasso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à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carga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da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rede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; se a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carga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elevada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o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intervalo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 o </a:t>
            </a:r>
            <a:r>
              <a:rPr lang="en-GB" sz="2800" b="0" i="0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cálculo</a:t>
            </a:r>
            <a:r>
              <a:rPr lang="en-GB" sz="28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 tempo de </a:t>
            </a:r>
            <a:r>
              <a:rPr lang="en-GB" sz="2800" b="0" i="0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</a:t>
            </a:r>
            <a:r>
              <a:rPr lang="en-GB" sz="28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tem 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</a:t>
            </a:r>
            <a:r>
              <a:rPr lang="en-GB" sz="28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</a:t>
            </a:r>
            <a:r>
              <a:rPr lang="en-GB" sz="28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8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superior:</a:t>
            </a:r>
            <a:endParaRPr lang="en-GB" sz="2800" b="0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primeira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escolher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{0,1}; o delay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 x 512 bit </a:t>
            </a:r>
            <a:r>
              <a:rPr lang="en-GB" sz="2400" b="0" i="1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transmission times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segunda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escolher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{0,1,2,3}…....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 10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colisões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escolher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{0,1,2,3,4,…,1023}.....</a:t>
            </a:r>
          </a:p>
          <a:p>
            <a:pPr marL="563563" marR="0" lvl="1" indent="-233362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assim</a:t>
            </a:r>
            <a:r>
              <a:rPr lang="en-GB" sz="24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sucessivamente</a:t>
            </a:r>
            <a:endParaRPr lang="en-GB" sz="2400" b="0" i="0" u="none" strike="noStrike" cap="none" baseline="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63563" marR="0" lvl="1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endParaRPr sz="2400" b="0" i="1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63563" marR="0" lvl="1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endParaRPr sz="2400" b="0" i="0" u="none" strike="noStrike" cap="none" baseline="0" dirty="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63563" marR="0" lvl="1" indent="-80962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endParaRPr sz="2400" b="0" i="0" u="none" strike="noStrike" cap="none" baseline="0" dirty="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3" name="Shape 52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Discussão</a:t>
            </a:r>
          </a:p>
        </p:txBody>
      </p:sp>
      <p:sp>
        <p:nvSpPr>
          <p:cNvPr id="529" name="Shape 529"/>
          <p:cNvSpPr/>
          <p:nvPr/>
        </p:nvSpPr>
        <p:spPr>
          <a:xfrm>
            <a:off x="457200" y="1066800"/>
            <a:ext cx="8229600" cy="55626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intervalo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usado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para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gerar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aleatórios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fosse </a:t>
            </a:r>
            <a:r>
              <a:rPr lang="en-GB" sz="2400" b="0" i="0" u="none" strike="noStrike" cap="none" baseline="0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sempre</a:t>
            </a:r>
            <a:r>
              <a:rPr lang="en-GB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0 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GB" sz="24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1023, 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probabilidade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2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estações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colidirem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uma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segunda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vez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seria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geralmente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baixa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mas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introduzir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-se-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uma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inutilmente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prolongada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geral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outro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lado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se 100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estações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tentarem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transmitir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gerassem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aleatórios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intervalo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0 a 1, para que 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colisão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fosse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resolvida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era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necessário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saísse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1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99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delas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 0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outra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algoritmo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definido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adaptar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à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situação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real de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carga</a:t>
            </a:r>
            <a:r>
              <a:rPr lang="en-GB" sz="24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da </a:t>
            </a:r>
            <a:r>
              <a:rPr lang="en-GB" sz="24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isto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à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quantidade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interfaces a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tentarem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facto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emitirem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simultaneamente</a:t>
            </a:r>
            <a:r>
              <a:rPr lang="en-GB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/>
              <a:t>Débito e Dimensão do </a:t>
            </a:r>
            <a:r>
              <a:rPr lang="en-GB" i="1"/>
              <a:t>Collision Slot</a:t>
            </a:r>
          </a:p>
        </p:txBody>
      </p:sp>
      <p:sp>
        <p:nvSpPr>
          <p:cNvPr id="536" name="Shape 536"/>
          <p:cNvSpPr/>
          <p:nvPr/>
        </p:nvSpPr>
        <p:spPr>
          <a:xfrm>
            <a:off x="457200" y="1066800"/>
            <a:ext cx="8381999" cy="5562600"/>
          </a:xfrm>
          <a:prstGeom prst="rect">
            <a:avLst/>
          </a:prstGeom>
          <a:noFill/>
          <a:ln>
            <a:noFill/>
          </a:ln>
        </p:spPr>
        <p:txBody>
          <a:bodyPr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Mantendo a mesma dimensão máxima da rede, mantem-se a duração do </a:t>
            </a:r>
            <a:r>
              <a:rPr lang="en-GB" sz="24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 slot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Se pretendermos introduzir um canal de maior velocidade, o menor </a:t>
            </a:r>
            <a:r>
              <a:rPr lang="en-GB" sz="24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possível seria de 640 bytes para uma rede a 100 Mbps e de 6400 bytes para uma rede de 1 Gbps.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outra opção é baixar a distância máxima de forma a manter o </a:t>
            </a:r>
            <a:r>
              <a:rPr lang="en-GB" sz="24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collision slot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em termos de bits, mas diminuí-lo em termos de duração temporal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Foi </a:t>
            </a:r>
            <a:r>
              <a:rPr lang="en-GB" sz="24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opção usada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na norma </a:t>
            </a:r>
            <a:r>
              <a:rPr lang="en-GB" sz="24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Ethernet,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 corresponde a um </a:t>
            </a:r>
            <a:r>
              <a:rPr lang="en-GB" sz="24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canal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ethernet que funciona a 100 Mbps, com a distância máxima de 200 metros, para que o mais pequeno </a:t>
            </a:r>
            <a:r>
              <a:rPr lang="en-GB" sz="24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en-GB" sz="24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continue a ser de 64 bytes.</a:t>
            </a:r>
          </a:p>
        </p:txBody>
      </p: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smtClean="0"/>
              <a:t>Parâmetros</a:t>
            </a:r>
            <a:endParaRPr lang="pt-PT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16263"/>
              </p:ext>
            </p:extLst>
          </p:nvPr>
        </p:nvGraphicFramePr>
        <p:xfrm>
          <a:off x="879230" y="1397000"/>
          <a:ext cx="7438292" cy="4037486"/>
        </p:xfrm>
        <a:graphic>
          <a:graphicData uri="http://schemas.openxmlformats.org/drawingml/2006/table">
            <a:tbl>
              <a:tblPr firstRow="1" bandRow="1"/>
              <a:tblGrid>
                <a:gridCol w="1859573"/>
                <a:gridCol w="1859573"/>
                <a:gridCol w="1859573"/>
                <a:gridCol w="1859573"/>
              </a:tblGrid>
              <a:tr h="607646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b="1" dirty="0" smtClean="0"/>
                        <a:t>Parâmetro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b="1" dirty="0" smtClean="0"/>
                        <a:t>10/100 Mbps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b="1" dirty="0" smtClean="0"/>
                        <a:t>1 </a:t>
                      </a:r>
                      <a:r>
                        <a:rPr lang="pt-PT" b="1" dirty="0" err="1" smtClean="0"/>
                        <a:t>Gbps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b="1" dirty="0" smtClean="0"/>
                        <a:t>10/100 </a:t>
                      </a:r>
                      <a:r>
                        <a:rPr lang="pt-PT" b="1" dirty="0" err="1" smtClean="0"/>
                        <a:t>Gbps</a:t>
                      </a:r>
                      <a:endParaRPr lang="pt-PT" b="1" dirty="0"/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 smtClean="0"/>
                        <a:t>Backoff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slot</a:t>
                      </a:r>
                      <a:r>
                        <a:rPr lang="pt-PT" b="1" dirty="0" smtClean="0"/>
                        <a:t> time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512 bit</a:t>
                      </a:r>
                      <a:r>
                        <a:rPr lang="pt-PT" baseline="0" dirty="0" smtClean="0"/>
                        <a:t> times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4096 bit times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smtClean="0"/>
                        <a:t>Não se aplica</a:t>
                      </a:r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 smtClean="0"/>
                        <a:t>Inter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Frame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Space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96 bits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96 bits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96 bits</a:t>
                      </a:r>
                      <a:endParaRPr lang="pt-PT" dirty="0"/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/>
                        <a:t># tentativas máximas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16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16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smtClean="0"/>
                        <a:t>Não se aplica</a:t>
                      </a:r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 smtClean="0"/>
                        <a:t>Jam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size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32 bits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32 bits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smtClean="0"/>
                        <a:t>Não se aplica</a:t>
                      </a:r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 smtClean="0"/>
                        <a:t>Minimum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Frame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Size</a:t>
                      </a:r>
                      <a:endParaRPr lang="pt-P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64 bytes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640 bytes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64 bytes</a:t>
                      </a:r>
                      <a:endParaRPr lang="pt-PT" dirty="0"/>
                    </a:p>
                  </a:txBody>
                  <a:tcPr anchor="ctr"/>
                </a:tc>
              </a:tr>
              <a:tr h="571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dirty="0" err="1" smtClean="0"/>
                        <a:t>Masimum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Frame</a:t>
                      </a:r>
                      <a:r>
                        <a:rPr lang="pt-PT" b="1" dirty="0" smtClean="0"/>
                        <a:t> </a:t>
                      </a:r>
                      <a:r>
                        <a:rPr lang="pt-PT" b="1" dirty="0" err="1" smtClean="0"/>
                        <a:t>Size</a:t>
                      </a:r>
                      <a:endParaRPr lang="pt-PT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1518 bytes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1518 bytes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1518 bytes</a:t>
                      </a:r>
                      <a:endParaRPr lang="pt-PT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38915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smtClean="0"/>
              <a:t>Canais Ethernet </a:t>
            </a:r>
            <a:r>
              <a:rPr lang="pt-PT" dirty="0" err="1"/>
              <a:t>H</a:t>
            </a:r>
            <a:r>
              <a:rPr lang="pt-PT" dirty="0" err="1" smtClean="0"/>
              <a:t>alf</a:t>
            </a:r>
            <a:r>
              <a:rPr lang="pt-PT" dirty="0" smtClean="0"/>
              <a:t> e </a:t>
            </a:r>
            <a:r>
              <a:rPr lang="pt-PT" dirty="0" err="1" smtClean="0"/>
              <a:t>Full</a:t>
            </a:r>
            <a:r>
              <a:rPr lang="pt-PT" dirty="0" smtClean="0"/>
              <a:t>-Duplex</a:t>
            </a:r>
            <a:endParaRPr lang="pt-PT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" y="1371600"/>
            <a:ext cx="7986818" cy="47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7080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sp>
        <p:nvSpPr>
          <p:cNvPr id="340" name="Shape 340"/>
          <p:cNvSpPr/>
          <p:nvPr/>
        </p:nvSpPr>
        <p:spPr>
          <a:xfrm>
            <a:off x="1438108" y="5138075"/>
            <a:ext cx="7874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154633" y="5138075"/>
            <a:ext cx="4910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39562" y="5138075"/>
            <a:ext cx="998400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3013043" y="5138075"/>
            <a:ext cx="234300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225576" y="5138075"/>
            <a:ext cx="7874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247376" y="5138075"/>
            <a:ext cx="49070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1438112" y="4200350"/>
            <a:ext cx="25737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origem (6 bytes)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4514462" y="5138075"/>
            <a:ext cx="25737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Dados (de 46 a 1500 bytes)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526437" y="5900200"/>
            <a:ext cx="14451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Tipo (2 bytes)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439562" y="5913325"/>
            <a:ext cx="19680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Preâmbulo (8 bytes)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7371448" y="4341125"/>
            <a:ext cx="1376999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crc (4 bytes)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2218562" y="4475825"/>
            <a:ext cx="2690399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destino (6 bytes)</a:t>
            </a:r>
          </a:p>
        </p:txBody>
      </p:sp>
      <p:cxnSp>
        <p:nvCxnSpPr>
          <p:cNvPr id="352" name="Shape 352"/>
          <p:cNvCxnSpPr/>
          <p:nvPr/>
        </p:nvCxnSpPr>
        <p:spPr>
          <a:xfrm rot="10800000">
            <a:off x="938762" y="5636299"/>
            <a:ext cx="0" cy="33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3" name="Shape 353"/>
          <p:cNvCxnSpPr/>
          <p:nvPr/>
        </p:nvCxnSpPr>
        <p:spPr>
          <a:xfrm>
            <a:off x="2599562" y="4762925"/>
            <a:ext cx="3000" cy="36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3130187" y="5636299"/>
            <a:ext cx="0" cy="33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5" name="Shape 355"/>
          <p:cNvCxnSpPr>
            <a:endCxn id="340" idx="0"/>
          </p:cNvCxnSpPr>
          <p:nvPr/>
        </p:nvCxnSpPr>
        <p:spPr>
          <a:xfrm>
            <a:off x="1828858" y="4534175"/>
            <a:ext cx="3000" cy="60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6" name="Shape 356"/>
          <p:cNvCxnSpPr/>
          <p:nvPr/>
        </p:nvCxnSpPr>
        <p:spPr>
          <a:xfrm>
            <a:off x="8387762" y="4780625"/>
            <a:ext cx="3000" cy="36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 </a:t>
            </a:r>
            <a:r>
              <a:rPr lang="en-GB" sz="36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en-GB" sz="36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Ethernet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395561" y="1181832"/>
            <a:ext cx="8352900" cy="252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7" marR="0" lvl="0" indent="-2111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Preâmbulo: 7 bytes com o padrão 10101010 seguidos de um byte com o padrão 10101011. Este preâmbulo serve para sincronizar os relógios do emissor e do receptor</a:t>
            </a:r>
          </a:p>
          <a:p>
            <a:pPr marL="223837" marR="0" lvl="0" indent="-2111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Endereços: 6 bytes cada (48 bits)</a:t>
            </a:r>
            <a:r>
              <a:rPr lang="en-GB" sz="18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;</a:t>
            </a: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os </a:t>
            </a:r>
            <a:r>
              <a:rPr lang="en-GB" sz="18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frames</a:t>
            </a: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são recebidos por todas as interfaces numa mesma rede mas são </a:t>
            </a:r>
            <a:r>
              <a:rPr lang="en-GB" sz="18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ignorados</a:t>
            </a: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 o endereço não é o endereço da interface receptora (ou um endereço de </a:t>
            </a:r>
            <a:r>
              <a:rPr lang="en-GB" sz="18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multicasting / broadcasting</a:t>
            </a: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)</a:t>
            </a:r>
          </a:p>
          <a:p>
            <a:pPr marL="223837" marR="0" lvl="0" indent="-2111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CRC: testado pelo receptor; se está errado o </a:t>
            </a:r>
            <a:r>
              <a:rPr lang="en-GB" sz="1800" b="1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</a:t>
            </a:r>
            <a:r>
              <a:rPr lang="en-GB" sz="18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é </a:t>
            </a:r>
            <a:r>
              <a:rPr lang="en-GB" sz="18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ignorado</a:t>
            </a:r>
          </a:p>
          <a:p>
            <a:pPr marL="223837" marR="0" lvl="0" indent="-968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None/>
            </a:pPr>
            <a:endParaRPr sz="1800" b="1" i="0" u="none" strike="noStrike" cap="none" baseline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25095753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715374" cy="10834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40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 Addresses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81825" y="1256400"/>
            <a:ext cx="8208899" cy="1083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Cada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placa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tem um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endereço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en-GB" sz="20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dito</a:t>
            </a:r>
            <a:r>
              <a:rPr lang="en-GB" sz="20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canal”, </a:t>
            </a:r>
            <a:r>
              <a:rPr lang="en-GB" sz="200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en-GB" sz="20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nível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MAC (Medium Access Control Layer)</a:t>
            </a:r>
            <a:r>
              <a:rPr lang="en-GB" sz="20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único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com 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48 </a:t>
            </a:r>
            <a:r>
              <a:rPr lang="en-GB" sz="20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bits.</a:t>
            </a:r>
            <a:r>
              <a:rPr lang="en-GB" sz="2000" b="0" i="0" u="none" strike="noStrike" cap="none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 MAC </a:t>
            </a:r>
            <a:r>
              <a:rPr lang="en-GB" sz="2000" b="0" i="1" u="none" strike="noStrike" cap="none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address</a:t>
            </a:r>
            <a:r>
              <a:rPr lang="en-GB" sz="2000" b="0" i="0" u="none" strike="noStrike" cap="none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dirty="0" err="1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  <a:r>
              <a:rPr lang="en-GB" sz="2000" b="0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colocado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na</a:t>
            </a:r>
            <a:r>
              <a:rPr lang="en-GB" sz="2000" b="0" i="0" u="none" strike="noStrike" cap="none" baseline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000" b="0" i="0" u="none" strike="noStrike" cap="none" baseline="0" dirty="0" err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fábrica</a:t>
            </a:r>
            <a:endParaRPr lang="en-GB" sz="2000" b="0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6684549" y="3480437"/>
            <a:ext cx="1863899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2A-15-E9-EF-02-56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5347099" y="5398375"/>
            <a:ext cx="1863899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5A-56-9E-A6-89-0A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4539549" y="5994250"/>
            <a:ext cx="1863899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20-33-F0-A3-23-45</a:t>
            </a:r>
          </a:p>
        </p:txBody>
      </p:sp>
      <p:sp>
        <p:nvSpPr>
          <p:cNvPr id="304" name="Shape 304"/>
          <p:cNvSpPr txBox="1"/>
          <p:nvPr/>
        </p:nvSpPr>
        <p:spPr>
          <a:xfrm rot="1111" flipH="1">
            <a:off x="4366796" y="3272161"/>
            <a:ext cx="1856700" cy="201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1A-22-B6-CD-08-42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766886" y="3515087"/>
            <a:ext cx="1863899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1A-23-F9-CD-06-56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66873" y="5772650"/>
            <a:ext cx="1863899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10-20-F9-AB-08-15</a:t>
            </a:r>
          </a:p>
        </p:txBody>
      </p:sp>
      <p:cxnSp>
        <p:nvCxnSpPr>
          <p:cNvPr id="307" name="Shape 307"/>
          <p:cNvCxnSpPr>
            <a:endCxn id="308" idx="2"/>
          </p:cNvCxnSpPr>
          <p:nvPr/>
        </p:nvCxnSpPr>
        <p:spPr>
          <a:xfrm rot="10800000" flipH="1">
            <a:off x="5617450" y="3337912"/>
            <a:ext cx="1095300" cy="88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Shape 309"/>
          <p:cNvCxnSpPr>
            <a:stCxn id="310" idx="0"/>
            <a:endCxn id="311" idx="2"/>
          </p:cNvCxnSpPr>
          <p:nvPr/>
        </p:nvCxnSpPr>
        <p:spPr>
          <a:xfrm rot="10800000">
            <a:off x="4213500" y="4776154"/>
            <a:ext cx="0" cy="742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>
            <a:endCxn id="313" idx="1"/>
          </p:cNvCxnSpPr>
          <p:nvPr/>
        </p:nvCxnSpPr>
        <p:spPr>
          <a:xfrm>
            <a:off x="5660150" y="4709579"/>
            <a:ext cx="1705200" cy="375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Shape 314"/>
          <p:cNvCxnSpPr>
            <a:stCxn id="315" idx="2"/>
            <a:endCxn id="311" idx="1"/>
          </p:cNvCxnSpPr>
          <p:nvPr/>
        </p:nvCxnSpPr>
        <p:spPr>
          <a:xfrm>
            <a:off x="1338000" y="3505566"/>
            <a:ext cx="746400" cy="930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Shape 316"/>
          <p:cNvCxnSpPr>
            <a:stCxn id="317" idx="0"/>
          </p:cNvCxnSpPr>
          <p:nvPr/>
        </p:nvCxnSpPr>
        <p:spPr>
          <a:xfrm rot="10800000" flipH="1">
            <a:off x="1349975" y="4694466"/>
            <a:ext cx="961500" cy="496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Shape 318"/>
          <p:cNvCxnSpPr>
            <a:stCxn id="311" idx="0"/>
            <a:endCxn id="319" idx="2"/>
          </p:cNvCxnSpPr>
          <p:nvPr/>
        </p:nvCxnSpPr>
        <p:spPr>
          <a:xfrm rot="10800000">
            <a:off x="3998699" y="3319312"/>
            <a:ext cx="214800" cy="776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1" name="Shape 321"/>
          <p:cNvGrpSpPr/>
          <p:nvPr/>
        </p:nvGrpSpPr>
        <p:grpSpPr>
          <a:xfrm>
            <a:off x="6403450" y="2534341"/>
            <a:ext cx="618600" cy="803570"/>
            <a:chOff x="7425425" y="2878529"/>
            <a:chExt cx="618600" cy="803570"/>
          </a:xfrm>
        </p:grpSpPr>
        <p:sp>
          <p:nvSpPr>
            <p:cNvPr id="308" name="Shape 308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22" name="Shape 3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" name="Shape 323"/>
          <p:cNvGrpSpPr/>
          <p:nvPr/>
        </p:nvGrpSpPr>
        <p:grpSpPr>
          <a:xfrm>
            <a:off x="3689437" y="2711529"/>
            <a:ext cx="618600" cy="803570"/>
            <a:chOff x="7425425" y="2878529"/>
            <a:chExt cx="618600" cy="803570"/>
          </a:xfrm>
        </p:grpSpPr>
        <p:sp>
          <p:nvSpPr>
            <p:cNvPr id="324" name="Shape 324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19" name="Shape 3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Shape 325"/>
          <p:cNvGrpSpPr/>
          <p:nvPr/>
        </p:nvGrpSpPr>
        <p:grpSpPr>
          <a:xfrm>
            <a:off x="1028700" y="2897766"/>
            <a:ext cx="618600" cy="803570"/>
            <a:chOff x="7425425" y="2878529"/>
            <a:chExt cx="618600" cy="803570"/>
          </a:xfrm>
        </p:grpSpPr>
        <p:sp>
          <p:nvSpPr>
            <p:cNvPr id="326" name="Shape 326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15" name="Shape 3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Shape 327"/>
          <p:cNvGrpSpPr/>
          <p:nvPr/>
        </p:nvGrpSpPr>
        <p:grpSpPr>
          <a:xfrm>
            <a:off x="7365350" y="4780679"/>
            <a:ext cx="618600" cy="803570"/>
            <a:chOff x="7425425" y="2878529"/>
            <a:chExt cx="618600" cy="803570"/>
          </a:xfrm>
        </p:grpSpPr>
        <p:sp>
          <p:nvSpPr>
            <p:cNvPr id="328" name="Shape 328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Shape 329"/>
          <p:cNvGrpSpPr/>
          <p:nvPr/>
        </p:nvGrpSpPr>
        <p:grpSpPr>
          <a:xfrm>
            <a:off x="3904200" y="5518954"/>
            <a:ext cx="618600" cy="803570"/>
            <a:chOff x="7425425" y="2878529"/>
            <a:chExt cx="618600" cy="803570"/>
          </a:xfrm>
        </p:grpSpPr>
        <p:sp>
          <p:nvSpPr>
            <p:cNvPr id="330" name="Shape 330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10" name="Shape 3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Shape 331"/>
          <p:cNvGrpSpPr/>
          <p:nvPr/>
        </p:nvGrpSpPr>
        <p:grpSpPr>
          <a:xfrm>
            <a:off x="1040675" y="5190666"/>
            <a:ext cx="618600" cy="803570"/>
            <a:chOff x="7425425" y="2878529"/>
            <a:chExt cx="618600" cy="803570"/>
          </a:xfrm>
        </p:grpSpPr>
        <p:sp>
          <p:nvSpPr>
            <p:cNvPr id="332" name="Shape 332"/>
            <p:cNvSpPr txBox="1"/>
            <p:nvPr/>
          </p:nvSpPr>
          <p:spPr>
            <a:xfrm>
              <a:off x="7425425" y="3420500"/>
              <a:ext cx="618600" cy="261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0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</a:t>
              </a:r>
            </a:p>
          </p:txBody>
        </p:sp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25425" y="2878529"/>
              <a:ext cx="618600" cy="6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Shape 333"/>
          <p:cNvSpPr/>
          <p:nvPr/>
        </p:nvSpPr>
        <p:spPr>
          <a:xfrm>
            <a:off x="1766875" y="3884549"/>
            <a:ext cx="5199659" cy="1179576"/>
          </a:xfrm>
          <a:prstGeom prst="cloud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2084550" y="4096012"/>
            <a:ext cx="4257899" cy="680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Canal</a:t>
            </a:r>
            <a:r>
              <a:rPr lang="en-GB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Ethernet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GB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um fio ou uma árvore de repetidores</a:t>
            </a:r>
            <a:r>
              <a:rPr lang="en-GB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4375807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5730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n-US" sz="2400" i="1" dirty="0">
                <a:solidFill>
                  <a:schemeClr val="tx1"/>
                </a:solidFill>
              </a:rPr>
              <a:t>Metcalfe’s Law: “The value of a network grows as the square of the number of its users.” 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i="1" dirty="0" smtClean="0">
                <a:solidFill>
                  <a:schemeClr val="tx1"/>
                </a:solidFill>
              </a:rPr>
              <a:t/>
            </a:r>
            <a:br>
              <a:rPr lang="en-US" sz="2400" i="1" dirty="0" smtClean="0">
                <a:solidFill>
                  <a:schemeClr val="tx1"/>
                </a:solidFill>
              </a:rPr>
            </a:br>
            <a:r>
              <a:rPr lang="en-US" sz="2400" i="1" dirty="0">
                <a:solidFill>
                  <a:schemeClr val="tx1"/>
                </a:solidFill>
              </a:rPr>
              <a:t/>
            </a:r>
            <a:br>
              <a:rPr lang="en-US" sz="2400" i="1" dirty="0">
                <a:solidFill>
                  <a:schemeClr val="tx1"/>
                </a:solidFill>
              </a:rPr>
            </a:br>
            <a:r>
              <a:rPr lang="en-US" sz="2400" i="1" dirty="0" smtClean="0">
                <a:solidFill>
                  <a:schemeClr val="tx1"/>
                </a:solidFill>
              </a:rPr>
              <a:t/>
            </a:r>
            <a:br>
              <a:rPr lang="en-US" sz="2400" i="1" dirty="0" smtClean="0">
                <a:solidFill>
                  <a:schemeClr val="tx1"/>
                </a:solidFill>
              </a:rPr>
            </a:br>
            <a:r>
              <a:rPr lang="en-US" sz="2400" i="1" dirty="0" smtClean="0">
                <a:solidFill>
                  <a:schemeClr val="tx1"/>
                </a:solidFill>
              </a:rPr>
              <a:t/>
            </a:r>
            <a:br>
              <a:rPr lang="en-US" sz="2400" i="1" dirty="0" smtClean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Autor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i="1" dirty="0">
                <a:solidFill>
                  <a:schemeClr val="tx1"/>
                </a:solidFill>
              </a:rPr>
              <a:t>Robert Metcalfe, inventor of the Ethernet network 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730238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28600" y="246185"/>
            <a:ext cx="8715374" cy="829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pt-PT" dirty="0" smtClean="0"/>
              <a:t>Os Diferentes Níveis</a:t>
            </a:r>
            <a:endParaRPr lang="pt-PT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3" y="1674976"/>
            <a:ext cx="7287679" cy="35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742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4000"/>
              <a:t>Encapsulamento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sp>
        <p:nvSpPr>
          <p:cNvPr id="366" name="Shape 366"/>
          <p:cNvSpPr txBox="1"/>
          <p:nvPr/>
        </p:nvSpPr>
        <p:spPr>
          <a:xfrm>
            <a:off x="640050" y="777500"/>
            <a:ext cx="7711499" cy="279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 i="1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23837" lvl="0" indent="-223837" rtl="0">
              <a:lnSpc>
                <a:spcPct val="115000"/>
              </a:lnSpc>
              <a:spcBef>
                <a:spcPts val="0"/>
              </a:spcBef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</a:t>
            </a:r>
            <a:r>
              <a:rPr lang="en-GB" sz="1800" i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frames</a:t>
            </a:r>
            <a:r>
              <a:rPr lang="en-GB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contêm na parte de dados mensagens dos níveis superiores (encapsuladas). Frequentemente os frames Ethernet transportam pacotes IP</a:t>
            </a:r>
          </a:p>
        </p:txBody>
      </p:sp>
      <p:sp>
        <p:nvSpPr>
          <p:cNvPr id="367" name="Shape 367"/>
          <p:cNvSpPr/>
          <p:nvPr/>
        </p:nvSpPr>
        <p:spPr>
          <a:xfrm>
            <a:off x="1542908" y="5503462"/>
            <a:ext cx="7874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8259433" y="5503462"/>
            <a:ext cx="4910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544362" y="5503462"/>
            <a:ext cx="998400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3117843" y="5503462"/>
            <a:ext cx="234300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330376" y="5503462"/>
            <a:ext cx="787499" cy="439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3352176" y="5503462"/>
            <a:ext cx="49070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1542912" y="4565737"/>
            <a:ext cx="36165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Ethernet origem (6 bytes)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619262" y="5503462"/>
            <a:ext cx="25737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Dados (de 46 a 1500 bytes)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2631249" y="6265600"/>
            <a:ext cx="2057699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Tipo = TCP (2 bytes)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544362" y="6278712"/>
            <a:ext cx="19680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Preâmbulo (8 bytes)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7560673" y="4635425"/>
            <a:ext cx="13821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crc (4 bytes)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2323362" y="4841212"/>
            <a:ext cx="35331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Ethernet destino (6 bytes)</a:t>
            </a:r>
          </a:p>
        </p:txBody>
      </p:sp>
      <p:cxnSp>
        <p:nvCxnSpPr>
          <p:cNvPr id="379" name="Shape 379"/>
          <p:cNvCxnSpPr/>
          <p:nvPr/>
        </p:nvCxnSpPr>
        <p:spPr>
          <a:xfrm rot="10800000">
            <a:off x="1043562" y="6001687"/>
            <a:ext cx="0" cy="33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80" name="Shape 380"/>
          <p:cNvCxnSpPr/>
          <p:nvPr/>
        </p:nvCxnSpPr>
        <p:spPr>
          <a:xfrm>
            <a:off x="2704362" y="5128312"/>
            <a:ext cx="3000" cy="36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81" name="Shape 381"/>
          <p:cNvCxnSpPr/>
          <p:nvPr/>
        </p:nvCxnSpPr>
        <p:spPr>
          <a:xfrm rot="10800000">
            <a:off x="3234987" y="6001687"/>
            <a:ext cx="0" cy="33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82" name="Shape 382"/>
          <p:cNvCxnSpPr>
            <a:endCxn id="367" idx="0"/>
          </p:cNvCxnSpPr>
          <p:nvPr/>
        </p:nvCxnSpPr>
        <p:spPr>
          <a:xfrm>
            <a:off x="1933658" y="4899562"/>
            <a:ext cx="3000" cy="60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8492562" y="5146012"/>
            <a:ext cx="3000" cy="36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84" name="Shape 384"/>
          <p:cNvSpPr/>
          <p:nvPr/>
        </p:nvSpPr>
        <p:spPr>
          <a:xfrm>
            <a:off x="4001233" y="3069512"/>
            <a:ext cx="5117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3352178" y="3069512"/>
            <a:ext cx="6488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513087" y="3069512"/>
            <a:ext cx="5117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5024975" y="3069512"/>
            <a:ext cx="3234299" cy="4395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5590925" y="3145712"/>
            <a:ext cx="2057699" cy="287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Dados do pacote IP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420200" y="2395862"/>
            <a:ext cx="35331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IP destino (4 bytes)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971125" y="2069562"/>
            <a:ext cx="3616500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Endereço IP origem (4 bytes)</a:t>
            </a:r>
          </a:p>
        </p:txBody>
      </p:sp>
      <p:cxnSp>
        <p:nvCxnSpPr>
          <p:cNvPr id="391" name="Shape 391"/>
          <p:cNvCxnSpPr/>
          <p:nvPr/>
        </p:nvCxnSpPr>
        <p:spPr>
          <a:xfrm>
            <a:off x="4255620" y="2444487"/>
            <a:ext cx="3000" cy="6038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2" name="Shape 392"/>
          <p:cNvCxnSpPr/>
          <p:nvPr/>
        </p:nvCxnSpPr>
        <p:spPr>
          <a:xfrm>
            <a:off x="4767500" y="2706212"/>
            <a:ext cx="3000" cy="36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93" name="Shape 393"/>
          <p:cNvSpPr txBox="1"/>
          <p:nvPr/>
        </p:nvSpPr>
        <p:spPr>
          <a:xfrm>
            <a:off x="3352175" y="3767362"/>
            <a:ext cx="4195799" cy="4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Campos vários do cabeçalho IP (12 bytes)</a:t>
            </a:r>
          </a:p>
        </p:txBody>
      </p:sp>
      <p:cxnSp>
        <p:nvCxnSpPr>
          <p:cNvPr id="394" name="Shape 394"/>
          <p:cNvCxnSpPr/>
          <p:nvPr/>
        </p:nvCxnSpPr>
        <p:spPr>
          <a:xfrm rot="10800000">
            <a:off x="3676625" y="3509012"/>
            <a:ext cx="0" cy="33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3344075" y="3557312"/>
            <a:ext cx="8100" cy="195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8247675" y="3557312"/>
            <a:ext cx="8100" cy="195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6787154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Conclusões</a:t>
            </a:r>
            <a:endParaRPr lang="pt-PT" sz="3600" b="1" i="0" u="none" strike="noStrike" cap="none" baseline="0" dirty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569825" y="1301262"/>
            <a:ext cx="8228100" cy="4865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pt-PT" sz="1800" b="0" i="1" u="none" strike="noStrike" cap="none" baseline="0" dirty="0" smtClean="0">
              <a:solidFill>
                <a:schemeClr val="dk2"/>
              </a:solidFill>
              <a:sym typeface="Comic Sans MS"/>
            </a:endParaRPr>
          </a:p>
          <a:p>
            <a:pPr marL="223837" marR="0" lvl="0" indent="-185737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18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Um canal baseado em difus</a:t>
            </a:r>
            <a:r>
              <a:rPr lang="pt-PT" sz="1800" dirty="0" smtClean="0"/>
              <a:t>ão num meio comum </a:t>
            </a:r>
            <a:r>
              <a:rPr lang="pt-PT" sz="1800" b="0" i="1" u="none" strike="noStrike" cap="none" baseline="0" dirty="0" smtClean="0">
                <a:solidFill>
                  <a:srgbClr val="0000FF"/>
                </a:solidFill>
                <a:sym typeface="Comic Sans MS"/>
              </a:rPr>
              <a:t>(</a:t>
            </a:r>
            <a:r>
              <a:rPr lang="pt-PT" sz="1800" b="0" i="1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broadcast</a:t>
            </a:r>
            <a:r>
              <a:rPr lang="pt-PT" sz="1800" b="0" i="1" u="none" strike="noStrike" cap="none" baseline="0" dirty="0" smtClean="0">
                <a:solidFill>
                  <a:srgbClr val="0000FF"/>
                </a:solidFill>
                <a:sym typeface="Comic Sans MS"/>
              </a:rPr>
              <a:t>)</a:t>
            </a:r>
            <a:r>
              <a:rPr lang="pt-PT" sz="18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 permite </a:t>
            </a:r>
            <a:r>
              <a:rPr lang="pt-PT" sz="1800" dirty="0" smtClean="0"/>
              <a:t>a mais do que duas</a:t>
            </a:r>
            <a:r>
              <a:rPr lang="pt-PT" sz="18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 interfaces comunicarem diretamente sem intermediários</a:t>
            </a:r>
          </a:p>
          <a:p>
            <a:pPr marL="563562" marR="0" lvl="1" indent="-220662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1800" dirty="0" smtClean="0"/>
              <a:t>Para esse efeito necessitam de um sistema de endereçamento ao nível canal (</a:t>
            </a:r>
            <a:r>
              <a:rPr lang="pt-PT" sz="1800" i="1" dirty="0" smtClean="0"/>
              <a:t>MAC </a:t>
            </a:r>
            <a:r>
              <a:rPr lang="pt-PT" sz="1800" i="1" dirty="0" err="1" smtClean="0"/>
              <a:t>Layer</a:t>
            </a:r>
            <a:r>
              <a:rPr lang="pt-PT" sz="1800" dirty="0" smtClean="0"/>
              <a:t>)</a:t>
            </a:r>
          </a:p>
          <a:p>
            <a:pPr marL="223837" marR="0" lvl="0" indent="-185737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1800" dirty="0" smtClean="0"/>
              <a:t>Como suportam vários emissores, potencialmente simultâneos, é necessário estabelecer uma ordem pela qual eles podem emitir</a:t>
            </a:r>
          </a:p>
          <a:p>
            <a:pPr marL="563562" marR="0" lvl="1" indent="-220662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1800" dirty="0" smtClean="0"/>
              <a:t>Os métodos baseados em ordenação aleatória têm-se revelado como muito interessantes e são bastante populares</a:t>
            </a:r>
          </a:p>
          <a:p>
            <a:pPr marL="223837" lvl="0" indent="-185737" rtl="0">
              <a:spcBef>
                <a:spcPts val="1200"/>
              </a:spcBef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1800" dirty="0" smtClean="0"/>
              <a:t>Se o canal é baseado em fios, a qualidade do sinal e o baixo nível de erros permite a deteção de colisões. Nesse caso usa-se o método CSMA/CD</a:t>
            </a:r>
            <a:endParaRPr lang="pt-PT" sz="1800" dirty="0"/>
          </a:p>
        </p:txBody>
      </p:sp>
      <p:sp>
        <p:nvSpPr>
          <p:cNvPr id="767" name="Shape 767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Canais </a:t>
            </a:r>
            <a:r>
              <a:rPr lang="pt-PT" dirty="0" smtClean="0"/>
              <a:t>P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onto</a:t>
            </a:r>
            <a:r>
              <a:rPr lang="pt-PT" dirty="0" smtClean="0"/>
              <a:t>-a-P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onto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458200" cy="518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492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Exemplos de canais ponto</a:t>
            </a:r>
            <a:r>
              <a:rPr lang="pt-PT" sz="2400" dirty="0" smtClean="0"/>
              <a:t>-a-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ponto</a:t>
            </a:r>
          </a:p>
          <a:p>
            <a:pPr marL="563563" marR="0" lvl="1" indent="-271463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ct val="85714"/>
              <a:buFont typeface="Helvetica Neue"/>
              <a:buChar char="–"/>
            </a:pPr>
            <a:r>
              <a:rPr lang="pt-PT" dirty="0" smtClean="0"/>
              <a:t>Canais ponto-a-ponto em fibra ótica entre dois nós de comutação</a:t>
            </a:r>
          </a:p>
          <a:p>
            <a:pPr marL="563563" marR="0" lvl="1" indent="-271463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ct val="85714"/>
              <a:buFont typeface="Helvetica Neue"/>
              <a:buChar char="–"/>
            </a:pPr>
            <a:r>
              <a:rPr lang="pt-PT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Cana</a:t>
            </a:r>
            <a:r>
              <a:rPr lang="pt-PT" dirty="0" smtClean="0"/>
              <a:t>is</a:t>
            </a:r>
            <a:r>
              <a:rPr lang="pt-PT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 </a:t>
            </a:r>
            <a:r>
              <a:rPr lang="pt-PT" dirty="0" smtClean="0">
                <a:solidFill>
                  <a:schemeClr val="dk1"/>
                </a:solidFill>
              </a:rPr>
              <a:t>ponto-a-ponto</a:t>
            </a:r>
            <a:r>
              <a:rPr lang="pt-PT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 entre um comutador Ethernet e um </a:t>
            </a:r>
            <a:r>
              <a:rPr lang="pt-PT" dirty="0" smtClean="0"/>
              <a:t>computador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Os c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anais </a:t>
            </a:r>
            <a:r>
              <a:rPr lang="pt-PT" sz="2400" dirty="0" smtClean="0"/>
              <a:t>ponto-a-ponto são geralmente </a:t>
            </a:r>
            <a:r>
              <a:rPr lang="pt-PT" sz="2400" i="1" dirty="0" err="1" smtClean="0"/>
              <a:t>full</a:t>
            </a:r>
            <a:r>
              <a:rPr lang="pt-PT" sz="2400" i="1" dirty="0" smtClean="0"/>
              <a:t>-duplex</a:t>
            </a:r>
            <a:r>
              <a:rPr lang="pt-PT" sz="2400" dirty="0" smtClean="0"/>
              <a:t>, isto é, o canal pode transmitir simultaneamente nos dois sentidos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Um canal ponto-a-ponto é equivalente a dois canais </a:t>
            </a:r>
            <a:r>
              <a:rPr lang="pt-PT" sz="2400" i="1" dirty="0" err="1" smtClean="0"/>
              <a:t>simplex</a:t>
            </a:r>
            <a:r>
              <a:rPr lang="pt-PT" sz="2400" dirty="0" smtClean="0"/>
              <a:t>, um em cada sentido</a:t>
            </a:r>
          </a:p>
          <a:p>
            <a:pPr marL="563562" marR="0" lvl="1" indent="-2714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5714"/>
              <a:buFont typeface="Helvetica Neue"/>
              <a:buChar char="–"/>
            </a:pPr>
            <a:r>
              <a:rPr lang="pt-PT" dirty="0" smtClean="0"/>
              <a:t>Os dois canais </a:t>
            </a:r>
            <a:r>
              <a:rPr lang="pt-PT" i="1" dirty="0" err="1" smtClean="0"/>
              <a:t>simplex</a:t>
            </a:r>
            <a:r>
              <a:rPr lang="pt-PT" dirty="0" smtClean="0"/>
              <a:t> são </a:t>
            </a:r>
            <a:r>
              <a:rPr lang="pt-PT" dirty="0" err="1" smtClean="0"/>
              <a:t>uni-direcionais</a:t>
            </a:r>
            <a:r>
              <a:rPr lang="pt-PT" dirty="0" smtClean="0"/>
              <a:t>, cada um num sentido, e independentes um do outro</a:t>
            </a:r>
            <a:endParaRPr lang="pt-PT" dirty="0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Canais </a:t>
            </a:r>
            <a:r>
              <a:rPr lang="pt-PT" dirty="0" err="1" smtClean="0"/>
              <a:t>Multi-P</a:t>
            </a:r>
            <a:r>
              <a:rPr lang="pt-PT" sz="3600" b="1" i="0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onto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800925"/>
            <a:ext cx="8458200" cy="576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b="0" i="0" u="none" strike="noStrike" cap="none" baseline="0" dirty="0" smtClean="0">
              <a:solidFill>
                <a:schemeClr val="dk2"/>
              </a:solidFill>
              <a:sym typeface="Comic Sans MS"/>
            </a:endParaRP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Os c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anais </a:t>
            </a:r>
            <a:r>
              <a:rPr lang="pt-PT" sz="2400" b="0" i="0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multi-ponto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 s</a:t>
            </a:r>
            <a:r>
              <a:rPr lang="pt-PT" sz="2400" dirty="0" smtClean="0"/>
              <a:t>ão 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geralmente baseados em difusão -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broadcasting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 (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shared</a:t>
            </a:r>
            <a:r>
              <a:rPr lang="pt-PT" sz="2400" b="0" i="1" u="none" strike="noStrike" cap="none" baseline="0" dirty="0" smtClean="0">
                <a:solidFill>
                  <a:srgbClr val="0000FF"/>
                </a:solidFill>
                <a:sym typeface="Comic Sans MS"/>
              </a:rPr>
              <a:t> </a:t>
            </a:r>
            <a:r>
              <a:rPr lang="pt-PT" sz="2400" b="0" i="1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medium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)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Exemplos: Ethernet tradicional </a:t>
            </a:r>
            <a:r>
              <a:rPr lang="pt-PT" sz="2400" dirty="0" smtClean="0"/>
              <a:t>(IEEE 802.3 — Ethernet com fios)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, WIFI (IEEE 802.11 — </a:t>
            </a:r>
            <a:r>
              <a:rPr lang="pt-PT" sz="2400" b="0" i="0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WiFi</a:t>
            </a:r>
            <a:r>
              <a:rPr lang="pt-PT" sz="24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)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Em cada momento só pode existir um único emissor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Um canal baseado em difusão é </a:t>
            </a:r>
            <a:r>
              <a:rPr lang="pt-PT" sz="2400" i="1" dirty="0" err="1" smtClean="0"/>
              <a:t>half</a:t>
            </a:r>
            <a:r>
              <a:rPr lang="pt-PT" sz="2400" i="1" dirty="0" smtClean="0"/>
              <a:t>-duplex</a:t>
            </a:r>
            <a:r>
              <a:rPr lang="pt-PT" sz="2400" dirty="0" smtClean="0"/>
              <a:t> pois só há uma comunicação de cada vez:</a:t>
            </a:r>
          </a:p>
          <a:p>
            <a:pPr marL="563562" marR="0" lvl="1" indent="-2714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85714"/>
              <a:buFont typeface="Helvetica Neue"/>
              <a:buChar char="–"/>
            </a:pPr>
            <a:r>
              <a:rPr lang="pt-PT" dirty="0" smtClean="0"/>
              <a:t>um emissor para um recetor específico</a:t>
            </a:r>
          </a:p>
          <a:p>
            <a:pPr marL="563562" marR="0" lvl="1" indent="-2333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64285"/>
              <a:buFont typeface="Helvetica Neue"/>
              <a:buChar char="–"/>
            </a:pPr>
            <a:r>
              <a:rPr lang="pt-PT" dirty="0" smtClean="0"/>
              <a:t>um emissor para todos os outros</a:t>
            </a:r>
          </a:p>
          <a:p>
            <a:pPr marL="223837" marR="0" lvl="0" indent="-249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400" dirty="0" smtClean="0"/>
              <a:t>Os canais baseados em difusão introduzem o problema do controlo de acesso ao meio </a:t>
            </a:r>
            <a:r>
              <a:rPr lang="pt-PT" sz="2400" i="1" dirty="0" smtClean="0"/>
              <a:t>(</a:t>
            </a:r>
            <a:r>
              <a:rPr lang="pt-PT" sz="2400" i="1" dirty="0" err="1" smtClean="0"/>
              <a:t>Medium</a:t>
            </a:r>
            <a:r>
              <a:rPr lang="pt-PT" sz="2400" i="1" dirty="0" smtClean="0"/>
              <a:t> Access </a:t>
            </a:r>
            <a:r>
              <a:rPr lang="pt-PT" sz="2400" i="1" dirty="0" err="1" smtClean="0"/>
              <a:t>Control</a:t>
            </a:r>
            <a:r>
              <a:rPr lang="pt-PT" sz="2400" i="1" dirty="0" smtClean="0"/>
              <a:t>)</a:t>
            </a:r>
            <a:endParaRPr lang="pt-PT" sz="2400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Canal </a:t>
            </a:r>
            <a:r>
              <a:rPr lang="pt-PT" dirty="0" err="1" smtClean="0"/>
              <a:t>Multi-P</a:t>
            </a:r>
            <a:r>
              <a:rPr lang="pt-PT" sz="3600" b="1" i="0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onto</a:t>
            </a: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 – A Abstração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48" y="1635370"/>
            <a:ext cx="6453660" cy="39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862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36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Canais </a:t>
            </a:r>
            <a:r>
              <a:rPr lang="pt-PT" dirty="0" err="1" smtClean="0"/>
              <a:t>Multi-P</a:t>
            </a:r>
            <a:r>
              <a:rPr lang="pt-PT" sz="3600" b="1" i="0" u="none" strike="noStrike" cap="none" baseline="0" dirty="0" err="1" smtClean="0">
                <a:solidFill>
                  <a:srgbClr val="0000FF"/>
                </a:solidFill>
                <a:sym typeface="Comic Sans MS"/>
              </a:rPr>
              <a:t>onto</a:t>
            </a:r>
            <a:r>
              <a:rPr lang="pt-PT" sz="3600" b="1" i="0" u="none" strike="noStrike" cap="none" dirty="0" smtClean="0">
                <a:solidFill>
                  <a:srgbClr val="0000FF"/>
                </a:solidFill>
                <a:sym typeface="Comic Sans MS"/>
              </a:rPr>
              <a:t> e Colisões</a:t>
            </a:r>
            <a:endParaRPr lang="pt-PT" sz="36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23" y="1983154"/>
            <a:ext cx="6273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1105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3819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PT" sz="40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Controlo de </a:t>
            </a:r>
            <a:r>
              <a:rPr lang="pt-PT" sz="4000" dirty="0" smtClean="0"/>
              <a:t>A</a:t>
            </a:r>
            <a:r>
              <a:rPr lang="pt-PT" sz="40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cesso ao </a:t>
            </a:r>
            <a:r>
              <a:rPr lang="pt-PT" sz="4000" dirty="0" smtClean="0"/>
              <a:t>M</a:t>
            </a:r>
            <a:r>
              <a:rPr lang="pt-PT" sz="40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eio</a:t>
            </a:r>
            <a:endParaRPr lang="pt-PT" sz="4000" b="1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51519" y="1266093"/>
            <a:ext cx="8686800" cy="51872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8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Controlo centralizado</a:t>
            </a:r>
          </a:p>
          <a:p>
            <a:pPr marL="563563" marR="0" lvl="1" indent="-23336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uma interface pode começar a transmitir quando um árbitro centralizado lhe afeta esse direito (</a:t>
            </a:r>
            <a:r>
              <a:rPr lang="pt-PT" sz="2000" dirty="0" smtClean="0"/>
              <a:t>como a mesa de uma assembleia)</a:t>
            </a: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.</a:t>
            </a:r>
          </a:p>
          <a:p>
            <a:pPr marL="563563" marR="0" lvl="1" indent="-23336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2000" dirty="0" smtClean="0"/>
              <a:t>Característico do antigo sistemas de telefones móveis</a:t>
            </a:r>
            <a:endParaRPr lang="pt-PT" sz="2000" b="0" i="0" u="none" strike="noStrike" cap="none" baseline="0" dirty="0" smtClean="0">
              <a:solidFill>
                <a:schemeClr val="dk2"/>
              </a:solidFill>
              <a:sym typeface="Comic Sans MS"/>
            </a:endParaRP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800" b="0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Controlo distribuído</a:t>
            </a:r>
          </a:p>
          <a:p>
            <a:pPr marL="563563" marR="0" lvl="1" indent="-23336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uma interface pode começar a transmitir quando recebe o direito de o fazer através de um testemunho (</a:t>
            </a:r>
            <a:r>
              <a:rPr lang="pt-PT" sz="2000" b="0" i="0" u="none" strike="noStrike" cap="none" baseline="0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t-PT" sz="2000" b="0" i="0" u="none" strike="noStrike" cap="none" baseline="0" dirty="0" err="1" smtClean="0">
                <a:solidFill>
                  <a:schemeClr val="dk2"/>
                </a:solidFill>
                <a:sym typeface="Comic Sans MS"/>
              </a:rPr>
              <a:t>token</a:t>
            </a:r>
            <a:r>
              <a:rPr lang="pt-PT" sz="2000" b="0" i="0" u="none" strike="noStrike" cap="none" baseline="0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); a gestão do testemunho é feita por um algoritmo distribuído (exemplo: rede </a:t>
            </a:r>
            <a:r>
              <a:rPr lang="pt-PT" sz="2000" b="0" i="0" u="none" strike="noStrike" cap="none" baseline="0" dirty="0" err="1" smtClean="0">
                <a:solidFill>
                  <a:schemeClr val="dk2"/>
                </a:solidFill>
                <a:sym typeface="Comic Sans MS"/>
              </a:rPr>
              <a:t>Token</a:t>
            </a: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 Ring)</a:t>
            </a:r>
          </a:p>
          <a:p>
            <a:pPr marL="223838" marR="0" lvl="0" indent="-2238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pt-PT" sz="2800" b="1" i="0" u="none" strike="noStrike" cap="none" baseline="0" dirty="0" smtClean="0">
                <a:solidFill>
                  <a:srgbClr val="0000FF"/>
                </a:solidFill>
                <a:sym typeface="Comic Sans MS"/>
              </a:rPr>
              <a:t>Controlo aleatório</a:t>
            </a:r>
          </a:p>
          <a:p>
            <a:pPr marL="563563" marR="0" lvl="1" indent="-23336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Helvetica Neue"/>
              <a:buChar char="–"/>
            </a:pPr>
            <a:r>
              <a:rPr lang="pt-PT" sz="2000" b="0" i="0" u="none" strike="noStrike" cap="none" baseline="0" dirty="0" smtClean="0">
                <a:solidFill>
                  <a:schemeClr val="dk2"/>
                </a:solidFill>
                <a:sym typeface="Comic Sans MS"/>
              </a:rPr>
              <a:t>uma interface pode começar a transmitir logo que o canal esteja livre, ou pelo menos desde que lhe pareça que o canal está livre (exemplo: rede Ethernet)</a:t>
            </a:r>
          </a:p>
          <a:p>
            <a:pPr marL="223838" marR="0" lvl="0" indent="-46038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None/>
            </a:pPr>
            <a:endParaRPr lang="pt-PT" sz="2800" b="0" i="0" u="none" strike="noStrike" cap="none" baseline="0" dirty="0">
              <a:solidFill>
                <a:srgbClr val="0000FF"/>
              </a:solidFill>
              <a:sym typeface="Comic Sans MS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85775" y="287350"/>
            <a:ext cx="8407500" cy="857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30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Ethernet com </a:t>
            </a:r>
            <a:r>
              <a:rPr lang="en-GB" sz="3000"/>
              <a:t>F</a:t>
            </a:r>
            <a:r>
              <a:rPr lang="en-GB" sz="3000" b="1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ios (e.g. IEEE 802.3)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58550" y="1055624"/>
            <a:ext cx="8054999" cy="257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Noto Sans Symbol"/>
              <a:buNone/>
            </a:pP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 a tecnologia dominante nos canais “guiados” (com fios) atuais</a:t>
            </a:r>
          </a:p>
          <a:p>
            <a:pPr marL="223838" marR="0" lvl="0" indent="-2238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 imensas variantes que partilham entre si o formato dos </a:t>
            </a:r>
            <a:r>
              <a:rPr lang="en-GB" sz="20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frames</a:t>
            </a: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 o endereçamento</a:t>
            </a:r>
          </a:p>
          <a:p>
            <a:pPr marL="223838" marR="0" lvl="0" indent="-2238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pára de evoluir: 10, 100, 1000 Mbps (1 Gbps), 10 Gbps, ...</a:t>
            </a:r>
          </a:p>
          <a:p>
            <a:pPr marL="223838" marR="0" lvl="0" indent="-2238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Comic Sans MS"/>
              <a:buChar char="•"/>
            </a:pP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</a:t>
            </a:r>
            <a:r>
              <a:rPr lang="en-GB" sz="2000" b="0" i="1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Switches</a:t>
            </a:r>
            <a:r>
              <a:rPr lang="en-GB" sz="2000" b="0" i="0" u="none" strike="noStrike" cap="none" baseline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Ethernet transformam-na numa rede completa e mais abrangente que funciona hoje em dia predominantemente ponto-a-ponto e n</a:t>
            </a:r>
            <a:r>
              <a:rPr lang="en-GB" sz="2000"/>
              <a:t>ão baseada num cabo único</a:t>
            </a:r>
          </a:p>
          <a:p>
            <a:pPr marL="223838" marR="0" lvl="0" indent="-9683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Font typeface="Comic Sans MS"/>
              <a:buNone/>
            </a:pPr>
            <a:endParaRPr sz="2000" b="0" i="0" u="none" strike="noStrike" cap="none" baseline="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537" y="3849587"/>
            <a:ext cx="5192700" cy="27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172200" y="4343400"/>
            <a:ext cx="2620962" cy="11906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 diagrama inicial do inventor da Ethernet: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Metcalfe’s Ethernet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7696200" y="624840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GB" sz="1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s426">
  <a:themeElements>
    <a:clrScheme name="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47A00"/>
      </a:accent1>
      <a:accent2>
        <a:srgbClr val="000066"/>
      </a:accent2>
      <a:accent3>
        <a:srgbClr val="FFFFFF"/>
      </a:accent3>
      <a:accent4>
        <a:srgbClr val="000000"/>
      </a:accent4>
      <a:accent5>
        <a:srgbClr val="F8BEAA"/>
      </a:accent5>
      <a:accent6>
        <a:srgbClr val="00005C"/>
      </a:accent6>
      <a:hlink>
        <a:srgbClr val="A50021"/>
      </a:hlink>
      <a:folHlink>
        <a:srgbClr val="008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1844</Words>
  <Application>Microsoft Macintosh PowerPoint</Application>
  <PresentationFormat>On-screen Show (4:3)</PresentationFormat>
  <Paragraphs>259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Comic Sans MS</vt:lpstr>
      <vt:lpstr>Courier New</vt:lpstr>
      <vt:lpstr>Helvetica Neue</vt:lpstr>
      <vt:lpstr>Noto Sans Symbol</vt:lpstr>
      <vt:lpstr>Noto Symbol</vt:lpstr>
      <vt:lpstr>Tahoma</vt:lpstr>
      <vt:lpstr>Times New Roman</vt:lpstr>
      <vt:lpstr>cs426</vt:lpstr>
      <vt:lpstr> Redes de Computadores  Encaminhamento com Base em Difusão (broadcasting)  Parte 1 — Canais Ethernet</vt:lpstr>
      <vt:lpstr>Objetivos do Capítulo</vt:lpstr>
      <vt:lpstr>Metcalfe’s Law: “The value of a network grows as the square of the number of its users.”      Autor: Robert Metcalfe, inventor of the Ethernet network  </vt:lpstr>
      <vt:lpstr>Canais Ponto-a-Ponto</vt:lpstr>
      <vt:lpstr>Canais Multi-Ponto</vt:lpstr>
      <vt:lpstr>Canal Multi-Ponto – A Abstração</vt:lpstr>
      <vt:lpstr>Canais Multi-Ponto e Colisões</vt:lpstr>
      <vt:lpstr>Controlo de Acesso ao Meio</vt:lpstr>
      <vt:lpstr>Ethernet com Fios (e.g. IEEE 802.3)</vt:lpstr>
      <vt:lpstr>Canal de Difusão em Bus (old Ethernet)</vt:lpstr>
      <vt:lpstr>Ethernet sobre Cabo Coaxial</vt:lpstr>
      <vt:lpstr>Canal de Difusão Ethernet em Estrela</vt:lpstr>
      <vt:lpstr>Ethernet sobre cabo entrançado</vt:lpstr>
      <vt:lpstr>Hubs — Repetidores de Nível Físico</vt:lpstr>
      <vt:lpstr>Ideias chave do controlo aleatório</vt:lpstr>
      <vt:lpstr>CSMA/CD (Carrier Sense Multiple Access /Collision Detection )</vt:lpstr>
      <vt:lpstr>Com tempo de propagação nulo, as colisões seriam mais raras</vt:lpstr>
      <vt:lpstr>Colisões e Tempo de Propagação</vt:lpstr>
      <vt:lpstr>Algoritmo CSMA/CD na Ethernet</vt:lpstr>
      <vt:lpstr>Funcionamento</vt:lpstr>
      <vt:lpstr>Binary Exponential Backoff</vt:lpstr>
      <vt:lpstr>Binary Exponential Backoff (2)</vt:lpstr>
      <vt:lpstr>Observações</vt:lpstr>
      <vt:lpstr>Discussão</vt:lpstr>
      <vt:lpstr>Débito e Dimensão do Collision Slot</vt:lpstr>
      <vt:lpstr>Parâmetros</vt:lpstr>
      <vt:lpstr>Canais Ethernet Half e Full-Duplex</vt:lpstr>
      <vt:lpstr>O frame Ethernet</vt:lpstr>
      <vt:lpstr>MAC Addresses</vt:lpstr>
      <vt:lpstr>Os Diferentes Níveis</vt:lpstr>
      <vt:lpstr>Encapsulamento</vt:lpstr>
      <vt:lpstr>Conclusões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Redes de Computadores  Encaminhamento com Base em Difusão (broadcasting)</dc:title>
  <cp:lastModifiedBy>Microsoft Office User</cp:lastModifiedBy>
  <cp:revision>22</cp:revision>
  <cp:lastPrinted>2017-11-13T18:14:19Z</cp:lastPrinted>
  <dcterms:modified xsi:type="dcterms:W3CDTF">2017-11-22T18:42:51Z</dcterms:modified>
</cp:coreProperties>
</file>